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4"/>
  </p:sldMasterIdLst>
  <p:notesMasterIdLst>
    <p:notesMasterId r:id="rId25"/>
  </p:notesMasterIdLst>
  <p:sldIdLst>
    <p:sldId id="278" r:id="rId5"/>
    <p:sldId id="280" r:id="rId6"/>
    <p:sldId id="331" r:id="rId7"/>
    <p:sldId id="279" r:id="rId8"/>
    <p:sldId id="296" r:id="rId9"/>
    <p:sldId id="327" r:id="rId10"/>
    <p:sldId id="314" r:id="rId11"/>
    <p:sldId id="301" r:id="rId12"/>
    <p:sldId id="320" r:id="rId13"/>
    <p:sldId id="322" r:id="rId14"/>
    <p:sldId id="323" r:id="rId15"/>
    <p:sldId id="324" r:id="rId16"/>
    <p:sldId id="321" r:id="rId17"/>
    <p:sldId id="325" r:id="rId18"/>
    <p:sldId id="326" r:id="rId19"/>
    <p:sldId id="293" r:id="rId20"/>
    <p:sldId id="329" r:id="rId21"/>
    <p:sldId id="316" r:id="rId22"/>
    <p:sldId id="333" r:id="rId23"/>
    <p:sldId id="295" r:id="rId2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FCC00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66" d="100"/>
          <a:sy n="66" d="100"/>
        </p:scale>
        <p:origin x="668" y="27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Woods" userId="0c956ed1-7c89-4d88-a3a8-5c10621104bc" providerId="ADAL" clId="{CC748BE1-34CD-42CA-AEAB-8C373DDE379D}"/>
    <pc:docChg chg="delSld modSld">
      <pc:chgData name="Jeremy Woods" userId="0c956ed1-7c89-4d88-a3a8-5c10621104bc" providerId="ADAL" clId="{CC748BE1-34CD-42CA-AEAB-8C373DDE379D}" dt="2025-12-15T21:52:36.575" v="26" actId="1076"/>
      <pc:docMkLst>
        <pc:docMk/>
      </pc:docMkLst>
      <pc:sldChg chg="modSp mod">
        <pc:chgData name="Jeremy Woods" userId="0c956ed1-7c89-4d88-a3a8-5c10621104bc" providerId="ADAL" clId="{CC748BE1-34CD-42CA-AEAB-8C373DDE379D}" dt="2025-12-15T21:50:51.462" v="8" actId="20577"/>
        <pc:sldMkLst>
          <pc:docMk/>
          <pc:sldMk cId="2356415693" sldId="316"/>
        </pc:sldMkLst>
        <pc:spChg chg="mod">
          <ac:chgData name="Jeremy Woods" userId="0c956ed1-7c89-4d88-a3a8-5c10621104bc" providerId="ADAL" clId="{CC748BE1-34CD-42CA-AEAB-8C373DDE379D}" dt="2025-12-15T21:50:16.019" v="4" actId="20577"/>
          <ac:spMkLst>
            <pc:docMk/>
            <pc:sldMk cId="2356415693" sldId="316"/>
            <ac:spMk id="2" creationId="{A49B6980-B7C4-7C17-73EC-B4CAB0D302B6}"/>
          </ac:spMkLst>
        </pc:spChg>
        <pc:spChg chg="mod">
          <ac:chgData name="Jeremy Woods" userId="0c956ed1-7c89-4d88-a3a8-5c10621104bc" providerId="ADAL" clId="{CC748BE1-34CD-42CA-AEAB-8C373DDE379D}" dt="2025-12-15T21:50:51.462" v="8" actId="20577"/>
          <ac:spMkLst>
            <pc:docMk/>
            <pc:sldMk cId="2356415693" sldId="316"/>
            <ac:spMk id="4" creationId="{584E5DF1-8108-E33B-67F6-98A057B8363E}"/>
          </ac:spMkLst>
        </pc:spChg>
      </pc:sldChg>
      <pc:sldChg chg="del">
        <pc:chgData name="Jeremy Woods" userId="0c956ed1-7c89-4d88-a3a8-5c10621104bc" providerId="ADAL" clId="{CC748BE1-34CD-42CA-AEAB-8C373DDE379D}" dt="2025-12-15T21:49:24.705" v="0" actId="2696"/>
        <pc:sldMkLst>
          <pc:docMk/>
          <pc:sldMk cId="1856906742" sldId="328"/>
        </pc:sldMkLst>
      </pc:sldChg>
      <pc:sldChg chg="modSp mod">
        <pc:chgData name="Jeremy Woods" userId="0c956ed1-7c89-4d88-a3a8-5c10621104bc" providerId="ADAL" clId="{CC748BE1-34CD-42CA-AEAB-8C373DDE379D}" dt="2025-12-15T21:50:45.725" v="6" actId="20577"/>
        <pc:sldMkLst>
          <pc:docMk/>
          <pc:sldMk cId="3715123245" sldId="329"/>
        </pc:sldMkLst>
        <pc:spChg chg="mod">
          <ac:chgData name="Jeremy Woods" userId="0c956ed1-7c89-4d88-a3a8-5c10621104bc" providerId="ADAL" clId="{CC748BE1-34CD-42CA-AEAB-8C373DDE379D}" dt="2025-12-15T21:50:01.704" v="2" actId="20577"/>
          <ac:spMkLst>
            <pc:docMk/>
            <pc:sldMk cId="3715123245" sldId="329"/>
            <ac:spMk id="2" creationId="{FB739348-5889-3AE4-5ADB-3FE727B67E72}"/>
          </ac:spMkLst>
        </pc:spChg>
        <pc:spChg chg="mod">
          <ac:chgData name="Jeremy Woods" userId="0c956ed1-7c89-4d88-a3a8-5c10621104bc" providerId="ADAL" clId="{CC748BE1-34CD-42CA-AEAB-8C373DDE379D}" dt="2025-12-15T21:50:45.725" v="6" actId="20577"/>
          <ac:spMkLst>
            <pc:docMk/>
            <pc:sldMk cId="3715123245" sldId="329"/>
            <ac:spMk id="4" creationId="{F79E3BCD-EA2D-F6A9-B58C-721B87A458E3}"/>
          </ac:spMkLst>
        </pc:spChg>
      </pc:sldChg>
      <pc:sldChg chg="modSp mod">
        <pc:chgData name="Jeremy Woods" userId="0c956ed1-7c89-4d88-a3a8-5c10621104bc" providerId="ADAL" clId="{CC748BE1-34CD-42CA-AEAB-8C373DDE379D}" dt="2025-12-15T21:52:36.575" v="26" actId="1076"/>
        <pc:sldMkLst>
          <pc:docMk/>
          <pc:sldMk cId="3291836074" sldId="331"/>
        </pc:sldMkLst>
        <pc:spChg chg="mod">
          <ac:chgData name="Jeremy Woods" userId="0c956ed1-7c89-4d88-a3a8-5c10621104bc" providerId="ADAL" clId="{CC748BE1-34CD-42CA-AEAB-8C373DDE379D}" dt="2025-12-15T21:51:14.806" v="12" actId="20577"/>
          <ac:spMkLst>
            <pc:docMk/>
            <pc:sldMk cId="3291836074" sldId="331"/>
            <ac:spMk id="6" creationId="{05E7BA2E-1EB4-C426-BB57-E9FD2530F4DA}"/>
          </ac:spMkLst>
        </pc:spChg>
        <pc:spChg chg="mod">
          <ac:chgData name="Jeremy Woods" userId="0c956ed1-7c89-4d88-a3a8-5c10621104bc" providerId="ADAL" clId="{CC748BE1-34CD-42CA-AEAB-8C373DDE379D}" dt="2025-12-15T21:52:36.575" v="26" actId="1076"/>
          <ac:spMkLst>
            <pc:docMk/>
            <pc:sldMk cId="3291836074" sldId="331"/>
            <ac:spMk id="12" creationId="{A630EDB0-8F2B-81B2-2ECE-511E135F2ADC}"/>
          </ac:spMkLst>
        </pc:spChg>
        <pc:spChg chg="mod">
          <ac:chgData name="Jeremy Woods" userId="0c956ed1-7c89-4d88-a3a8-5c10621104bc" providerId="ADAL" clId="{CC748BE1-34CD-42CA-AEAB-8C373DDE379D}" dt="2025-12-15T21:51:39.952" v="23" actId="20577"/>
          <ac:spMkLst>
            <pc:docMk/>
            <pc:sldMk cId="3291836074" sldId="331"/>
            <ac:spMk id="13" creationId="{F246EF05-56C6-A9D3-7849-5E871D93B803}"/>
          </ac:spMkLst>
        </pc:spChg>
        <pc:spChg chg="mod">
          <ac:chgData name="Jeremy Woods" userId="0c956ed1-7c89-4d88-a3a8-5c10621104bc" providerId="ADAL" clId="{CC748BE1-34CD-42CA-AEAB-8C373DDE379D}" dt="2025-12-15T21:51:44.405" v="25" actId="20577"/>
          <ac:spMkLst>
            <pc:docMk/>
            <pc:sldMk cId="3291836074" sldId="331"/>
            <ac:spMk id="14" creationId="{454FD66D-86D8-AAA0-1833-62AA7317CE0C}"/>
          </ac:spMkLst>
        </pc:spChg>
      </pc:sldChg>
      <pc:sldChg chg="del">
        <pc:chgData name="Jeremy Woods" userId="0c956ed1-7c89-4d88-a3a8-5c10621104bc" providerId="ADAL" clId="{CC748BE1-34CD-42CA-AEAB-8C373DDE379D}" dt="2025-12-15T21:49:24.705" v="0" actId="2696"/>
        <pc:sldMkLst>
          <pc:docMk/>
          <pc:sldMk cId="1779694351" sldId="332"/>
        </pc:sldMkLst>
      </pc:sldChg>
      <pc:sldChg chg="modSp mod">
        <pc:chgData name="Jeremy Woods" userId="0c956ed1-7c89-4d88-a3a8-5c10621104bc" providerId="ADAL" clId="{CC748BE1-34CD-42CA-AEAB-8C373DDE379D}" dt="2025-12-15T21:51:03.001" v="10" actId="20577"/>
        <pc:sldMkLst>
          <pc:docMk/>
          <pc:sldMk cId="3276727258" sldId="333"/>
        </pc:sldMkLst>
        <pc:spChg chg="mod">
          <ac:chgData name="Jeremy Woods" userId="0c956ed1-7c89-4d88-a3a8-5c10621104bc" providerId="ADAL" clId="{CC748BE1-34CD-42CA-AEAB-8C373DDE379D}" dt="2025-12-15T21:51:03.001" v="10" actId="20577"/>
          <ac:spMkLst>
            <pc:docMk/>
            <pc:sldMk cId="3276727258" sldId="333"/>
            <ac:spMk id="8" creationId="{3A15D9E3-1879-E285-89A0-FC00DB0B6A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R4iXnu8L1GZo5m00hZg4_XkR2n8IYOGH/edit?usp=drive_link&amp;ouid=109717513662287071385&amp;rtpof=true&amp;sd=true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ledwell/BC-RANSAC" TargetMode="External"/><Relationship Id="rId5" Type="http://schemas.openxmlformats.org/officeDocument/2006/relationships/hyperlink" Target="https://drive.google.com/file/d/1f2QbDp3MqA47ByUIiRe_xjdPmVgmLb2c/view?usp=drive_link" TargetMode="External"/><Relationship Id="rId4" Type="http://schemas.openxmlformats.org/officeDocument/2006/relationships/hyperlink" Target="https://drive.google.com/file/d/1kOQZdV15Hj9QsHTt24ozjXR2G9KomdYZ/view?usp=shar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VK4L83g_AlqjuA4lA7si-cXfatd-3jyI/edit?usp=sharing&amp;ouid=109717513662287071385&amp;rtpof=true&amp;sd=tru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s://docs.google.com/presentation/d/1aZ-YBCZt_QQOprh2CmpCNVyXBDE4uCRBeqBR0vYw6Rs/edit?usp=drive_lin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drive.google.com/file/d/1ClzSR-qsUxg1OAw1_ZkhETPTiOdileo5/view?usp=drive_link" TargetMode="External"/><Relationship Id="rId7" Type="http://schemas.openxmlformats.org/officeDocument/2006/relationships/hyperlink" Target="https://docs.google.com/presentation/d/1AeY9b0GJwqIC1vRlctCuboeOBhNaBGCZsJipLDaJTWg/edit?usp=drive_lin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tes.google.com/view/clubofrobotics/ucla-3d-comp?authuser=0" TargetMode="External"/><Relationship Id="rId5" Type="http://schemas.openxmlformats.org/officeDocument/2006/relationships/hyperlink" Target="https://news.csub.edu/csub-robotics-club-gears-up-for-competitions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technology.nasa.gov/patent/TOP2-196" TargetMode="External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burley1@csub.edu" TargetMode="External"/><Relationship Id="rId2" Type="http://schemas.openxmlformats.org/officeDocument/2006/relationships/hyperlink" Target="mailto:jwoods7@csub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tansystems.u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s://saifindustri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4753" y="2561527"/>
            <a:ext cx="6950730" cy="1225296"/>
          </a:xfrm>
        </p:spPr>
        <p:txBody>
          <a:bodyPr/>
          <a:lstStyle/>
          <a:p>
            <a:r>
              <a:rPr lang="en-US" dirty="0"/>
              <a:t>CSUB CEI</a:t>
            </a:r>
            <a:br>
              <a:rPr lang="en-US" dirty="0"/>
            </a:br>
            <a:r>
              <a:rPr lang="en-US" dirty="0"/>
              <a:t>Year End Report 2024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86D74-C747-7960-35A6-0A9A01335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A1DDAE6-22AE-9D5A-17D5-CC16CE9DC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EC899B-6C77-9C40-D023-51EC7DF32861}"/>
              </a:ext>
            </a:extLst>
          </p:cNvPr>
          <p:cNvSpPr txBox="1"/>
          <p:nvPr/>
        </p:nvSpPr>
        <p:spPr>
          <a:xfrm>
            <a:off x="548639" y="1642329"/>
            <a:ext cx="6821979" cy="491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02C8F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Professional Drone Vision</a:t>
            </a:r>
            <a:r>
              <a:rPr lang="en-US" sz="2400" dirty="0">
                <a:solidFill>
                  <a:srgbClr val="202C8F"/>
                </a:solidFill>
                <a:latin typeface="+mj-lt"/>
              </a:rPr>
              <a:t> (R&amp;D &amp; Accelerator)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1500" kern="100" dirty="0">
              <a:solidFill>
                <a:srgbClr val="202C8F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202C8F"/>
                </a:solidFill>
                <a:latin typeface="+mj-lt"/>
              </a:rPr>
              <a:t>Student senior project (academic) &amp; accelerator participant. Using structure for motion to enable drones to use RGB light to identify &amp; characterize objects. Grew out of battlefield application for NAWCWD. Produced a </a:t>
            </a:r>
            <a:r>
              <a:rPr lang="en-US" dirty="0">
                <a:solidFill>
                  <a:srgbClr val="202C8F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presented at a CSU-wide conference on computer science</a:t>
            </a:r>
            <a:r>
              <a:rPr lang="en-US" dirty="0">
                <a:solidFill>
                  <a:srgbClr val="202C8F"/>
                </a:solidFill>
                <a:latin typeface="+mj-lt"/>
              </a:rPr>
              <a:t> and a </a:t>
            </a:r>
            <a:r>
              <a:rPr lang="en-US" dirty="0">
                <a:solidFill>
                  <a:srgbClr val="202C8F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presented at the 2023 Fifth International Conference on Transdisciplinary AI (</a:t>
            </a:r>
            <a:r>
              <a:rPr lang="en-US" dirty="0" err="1">
                <a:solidFill>
                  <a:srgbClr val="202C8F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TransAI</a:t>
            </a:r>
            <a:r>
              <a:rPr lang="en-US" dirty="0">
                <a:solidFill>
                  <a:srgbClr val="202C8F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US" dirty="0">
                <a:solidFill>
                  <a:srgbClr val="202C8F"/>
                </a:solidFill>
                <a:latin typeface="+mj-lt"/>
              </a:rPr>
              <a:t>. Code developed </a:t>
            </a:r>
            <a:r>
              <a:rPr lang="en-US" dirty="0">
                <a:solidFill>
                  <a:srgbClr val="202C8F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available on GitHub</a:t>
            </a:r>
            <a:r>
              <a:rPr lang="en-US" dirty="0">
                <a:solidFill>
                  <a:srgbClr val="202C8F"/>
                </a:solidFill>
                <a:latin typeface="+mj-lt"/>
              </a:rPr>
              <a:t>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3C2084-CD61-EAF7-DD3B-3CE3D84AE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423121"/>
            <a:ext cx="5590430" cy="1225296"/>
          </a:xfrm>
        </p:spPr>
        <p:txBody>
          <a:bodyPr/>
          <a:lstStyle/>
          <a:p>
            <a:r>
              <a:rPr lang="en-US" sz="3800" dirty="0"/>
              <a:t>Aerospace R&amp;D projects</a:t>
            </a:r>
          </a:p>
        </p:txBody>
      </p:sp>
      <p:pic>
        <p:nvPicPr>
          <p:cNvPr id="9" name="Picture 8" descr="Close-up of a computer chip">
            <a:extLst>
              <a:ext uri="{FF2B5EF4-FFF2-40B4-BE49-F238E27FC236}">
                <a16:creationId xmlns:a16="http://schemas.microsoft.com/office/drawing/2014/main" id="{98DAEF81-A7A8-8263-327E-8C58BCAF7F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9894" y="2262024"/>
            <a:ext cx="4182059" cy="2333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B1A291-EA75-7453-E35C-5BDF9CAF8B8F}"/>
              </a:ext>
            </a:extLst>
          </p:cNvPr>
          <p:cNvSpPr txBox="1"/>
          <p:nvPr/>
        </p:nvSpPr>
        <p:spPr>
          <a:xfrm>
            <a:off x="10841967" y="641234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0531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84240A-3703-A9E0-392E-AFD69EB7C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E480636C-B355-6AB0-7634-63A0E17F6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A22E80-C60C-8736-6E57-BF212AE8CD8D}"/>
              </a:ext>
            </a:extLst>
          </p:cNvPr>
          <p:cNvSpPr txBox="1"/>
          <p:nvPr/>
        </p:nvSpPr>
        <p:spPr>
          <a:xfrm>
            <a:off x="548639" y="1642329"/>
            <a:ext cx="822128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02C8F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NAWCWD Laser Heat Sink Research</a:t>
            </a:r>
            <a:r>
              <a:rPr lang="en-US" sz="2400" dirty="0">
                <a:solidFill>
                  <a:srgbClr val="202C8F"/>
                </a:solidFill>
                <a:latin typeface="+mj-lt"/>
              </a:rPr>
              <a:t> (R&amp;D)</a:t>
            </a:r>
          </a:p>
          <a:p>
            <a:pPr marL="0" marR="0" lvl="1">
              <a:lnSpc>
                <a:spcPct val="115000"/>
              </a:lnSpc>
              <a:spcAft>
                <a:spcPts val="800"/>
              </a:spcAft>
            </a:pPr>
            <a:endParaRPr lang="en-US" sz="1500" dirty="0">
              <a:solidFill>
                <a:srgbClr val="202C8F"/>
              </a:solidFill>
              <a:latin typeface="+mj-lt"/>
            </a:endParaRPr>
          </a:p>
          <a:p>
            <a:pPr marL="0" marR="0" lvl="1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202C8F"/>
                </a:solidFill>
                <a:latin typeface="+mj-lt"/>
              </a:rPr>
              <a:t>Student paid &amp; academic independent study project (6 students, 2 years, $25k). Using Ansys modeling software to identify novel turbulence patterns, geometries, materials, &amp; coolants to dissipate heat in weapons-grade lasers. Grew out of battlefield application for NAWCWD.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202C8F"/>
              </a:solidFill>
              <a:latin typeface="+mj-lt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02C8F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Atomistic Modeling Consulting</a:t>
            </a:r>
            <a:r>
              <a:rPr lang="en-US" sz="2400" dirty="0">
                <a:solidFill>
                  <a:srgbClr val="202C8F"/>
                </a:solidFill>
                <a:latin typeface="+mj-lt"/>
              </a:rPr>
              <a:t> (Accelerator)</a:t>
            </a:r>
          </a:p>
          <a:p>
            <a:pPr marL="0" lvl="1">
              <a:lnSpc>
                <a:spcPct val="115000"/>
              </a:lnSpc>
              <a:spcAft>
                <a:spcPts val="800"/>
              </a:spcAft>
            </a:pPr>
            <a:endParaRPr lang="en-US" sz="1500" dirty="0">
              <a:solidFill>
                <a:srgbClr val="202C8F"/>
              </a:solidFill>
              <a:latin typeface="+mj-lt"/>
            </a:endParaRPr>
          </a:p>
          <a:p>
            <a:pPr marL="0" lvl="1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202C8F"/>
                </a:solidFill>
                <a:latin typeface="+mj-lt"/>
              </a:rPr>
              <a:t>Accelerator venture leveraging atomistic modeling expertise of faculty member Dr. Sungwook Hong to develop new metallic matrix with the conductivity of copper and the strength &amp; weight properties of Haynes 188.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02C8F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4CF318-3739-945C-89F6-62AED5791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423121"/>
            <a:ext cx="5590430" cy="1225296"/>
          </a:xfrm>
        </p:spPr>
        <p:txBody>
          <a:bodyPr/>
          <a:lstStyle/>
          <a:p>
            <a:r>
              <a:rPr lang="en-US" sz="3800" dirty="0"/>
              <a:t>Aerospace R&amp;D projects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15978D-3EB7-8365-DD19-AB69D2DDE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927" y="1953058"/>
            <a:ext cx="2867359" cy="1225296"/>
          </a:xfrm>
          <a:prstGeom prst="rect">
            <a:avLst/>
          </a:prstGeom>
        </p:spPr>
      </p:pic>
      <p:pic>
        <p:nvPicPr>
          <p:cNvPr id="1026" name="Picture 2" descr="A blue background with white text and yellow circles&#10;&#10;Description automatically generated">
            <a:extLst>
              <a:ext uri="{FF2B5EF4-FFF2-40B4-BE49-F238E27FC236}">
                <a16:creationId xmlns:a16="http://schemas.microsoft.com/office/drawing/2014/main" id="{A099FB8E-4A83-D483-FCEA-DF9BAA60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868" y="4420012"/>
            <a:ext cx="2225476" cy="17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99DF8A-E3C9-5353-6614-6787DA571562}"/>
              </a:ext>
            </a:extLst>
          </p:cNvPr>
          <p:cNvSpPr txBox="1"/>
          <p:nvPr/>
        </p:nvSpPr>
        <p:spPr>
          <a:xfrm>
            <a:off x="10821501" y="64037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0099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356FF2-ED2E-6008-1E53-3038F4AF7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AE243587-1510-03CE-9DDF-1A63BA73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E482F3-DDE7-AF6D-641A-1EC169DC7A0F}"/>
              </a:ext>
            </a:extLst>
          </p:cNvPr>
          <p:cNvSpPr txBox="1"/>
          <p:nvPr/>
        </p:nvSpPr>
        <p:spPr>
          <a:xfrm>
            <a:off x="548639" y="1642329"/>
            <a:ext cx="7209906" cy="493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solidFill>
                  <a:srgbClr val="202C8F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 Blunt Shaped Body Research</a:t>
            </a:r>
            <a:r>
              <a:rPr lang="en-US" sz="2000" dirty="0">
                <a:solidFill>
                  <a:srgbClr val="202C8F"/>
                </a:solidFill>
                <a:latin typeface="+mj-lt"/>
              </a:rPr>
              <a:t> (R&amp;D)</a:t>
            </a:r>
          </a:p>
          <a:p>
            <a:pPr marL="0" lvl="1">
              <a:lnSpc>
                <a:spcPct val="115000"/>
              </a:lnSpc>
              <a:spcAft>
                <a:spcPts val="800"/>
              </a:spcAft>
            </a:pPr>
            <a:r>
              <a:rPr lang="en-US" sz="1400" dirty="0">
                <a:solidFill>
                  <a:srgbClr val="202C8F"/>
                </a:solidFill>
                <a:latin typeface="+mj-lt"/>
              </a:rPr>
              <a:t>Student paid &amp; academic independent study project (1 student, 1 year, $1k). NASA T2U licensing project leveraging fluid dynamics expertise of faculty member Dr. Tat Acharya to improve upon the aerodynamic properties of a </a:t>
            </a:r>
            <a:r>
              <a:rPr lang="en-US" sz="1400" dirty="0">
                <a:solidFill>
                  <a:srgbClr val="202C8F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 spaceframe design patent</a:t>
            </a:r>
            <a:r>
              <a:rPr lang="en-US" sz="1400" dirty="0">
                <a:solidFill>
                  <a:srgbClr val="202C8F"/>
                </a:solidFill>
                <a:latin typeface="+mj-lt"/>
              </a:rPr>
              <a:t>.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solidFill>
                  <a:srgbClr val="202C8F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Drone Flight Competition</a:t>
            </a:r>
            <a:r>
              <a:rPr lang="en-US" sz="2000" dirty="0">
                <a:solidFill>
                  <a:srgbClr val="202C8F"/>
                </a:solidFill>
                <a:latin typeface="+mj-lt"/>
              </a:rPr>
              <a:t> (Robotics Club)</a:t>
            </a:r>
          </a:p>
          <a:p>
            <a:pPr marL="0" marR="0" lvl="1">
              <a:lnSpc>
                <a:spcPct val="115000"/>
              </a:lnSpc>
              <a:spcAft>
                <a:spcPts val="800"/>
              </a:spcAft>
            </a:pPr>
            <a:r>
              <a:rPr lang="en-US" sz="1400" dirty="0">
                <a:solidFill>
                  <a:srgbClr val="202C8F"/>
                </a:solidFill>
                <a:latin typeface="+mj-lt"/>
              </a:rPr>
              <a:t>Student club project entry in CSULA competition focusing on autonomous flight; waypoint navigation; object detection, classification and localization; and air delivery of a package to a target.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solidFill>
                  <a:srgbClr val="202C8F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3D Wing Assembly Competition</a:t>
            </a:r>
            <a:r>
              <a:rPr lang="en-US" sz="2000" dirty="0">
                <a:solidFill>
                  <a:srgbClr val="202C8F"/>
                </a:solidFill>
                <a:latin typeface="+mj-lt"/>
              </a:rPr>
              <a:t> (Robotics Club)</a:t>
            </a:r>
          </a:p>
          <a:p>
            <a:pPr marL="0" lvl="1">
              <a:lnSpc>
                <a:spcPct val="115000"/>
              </a:lnSpc>
              <a:spcAft>
                <a:spcPts val="800"/>
              </a:spcAft>
            </a:pPr>
            <a:r>
              <a:rPr lang="en-US" sz="1400" dirty="0">
                <a:solidFill>
                  <a:srgbClr val="202C8F"/>
                </a:solidFill>
                <a:latin typeface="+mj-lt"/>
              </a:rPr>
              <a:t>Student club project in CSULA competition focused on design and flight testing of a 3D printed wing assembly.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solidFill>
                  <a:srgbClr val="202C8F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Vortex Alternators</a:t>
            </a:r>
            <a:r>
              <a:rPr lang="en-US" sz="2000" dirty="0">
                <a:solidFill>
                  <a:srgbClr val="202C8F"/>
                </a:solidFill>
                <a:latin typeface="+mj-lt"/>
              </a:rPr>
              <a:t> (Accelerator)</a:t>
            </a:r>
          </a:p>
          <a:p>
            <a:pPr marL="0" marR="0" lvl="1">
              <a:lnSpc>
                <a:spcPct val="115000"/>
              </a:lnSpc>
              <a:spcAft>
                <a:spcPts val="800"/>
              </a:spcAft>
            </a:pPr>
            <a:r>
              <a:rPr lang="en-US" sz="1400" dirty="0">
                <a:solidFill>
                  <a:srgbClr val="202C8F"/>
                </a:solidFill>
                <a:latin typeface="+mj-lt"/>
              </a:rPr>
              <a:t>Accelerator project focused on a novel design to increase performance of alternators.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587E0A-4536-F9DE-19FB-F649CB5F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423121"/>
            <a:ext cx="5590430" cy="1225296"/>
          </a:xfrm>
        </p:spPr>
        <p:txBody>
          <a:bodyPr/>
          <a:lstStyle/>
          <a:p>
            <a:r>
              <a:rPr lang="en-US" sz="3800" dirty="0"/>
              <a:t>Aerospace R&amp;D projects</a:t>
            </a:r>
          </a:p>
        </p:txBody>
      </p:sp>
      <p:pic>
        <p:nvPicPr>
          <p:cNvPr id="3" name="Picture 2" descr="A logo of nasa&#10;&#10;Description automatically generated">
            <a:extLst>
              <a:ext uri="{FF2B5EF4-FFF2-40B4-BE49-F238E27FC236}">
                <a16:creationId xmlns:a16="http://schemas.microsoft.com/office/drawing/2014/main" id="{A9B81FC5-D8B4-4F7C-FF69-D8E183E1C6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4937" y="1939601"/>
            <a:ext cx="1841292" cy="1225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9AA84A-B439-4BD6-9A56-C94133CADB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6015" y="3693103"/>
            <a:ext cx="1438708" cy="1438708"/>
          </a:xfrm>
          <a:prstGeom prst="rect">
            <a:avLst/>
          </a:prstGeom>
        </p:spPr>
      </p:pic>
      <p:pic>
        <p:nvPicPr>
          <p:cNvPr id="13" name="Picture 12" descr="A green and white logo&#10;&#10;Description automatically generated">
            <a:extLst>
              <a:ext uri="{FF2B5EF4-FFF2-40B4-BE49-F238E27FC236}">
                <a16:creationId xmlns:a16="http://schemas.microsoft.com/office/drawing/2014/main" id="{4237F6DF-1F4A-9606-FF12-37B2621552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0420" y="5555241"/>
            <a:ext cx="1409897" cy="933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2D2A0F-A41A-0D2C-82EC-60B8FD8BABEC}"/>
              </a:ext>
            </a:extLst>
          </p:cNvPr>
          <p:cNvSpPr txBox="1"/>
          <p:nvPr/>
        </p:nvSpPr>
        <p:spPr>
          <a:xfrm>
            <a:off x="10885099" y="639465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5311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4BED2B-C7D2-09D8-78BE-7D57FA2FD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68591B37-3BF2-3020-2FF6-E19E2A958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BA5BC-EEAC-17E0-E9B4-86E50D698298}"/>
              </a:ext>
            </a:extLst>
          </p:cNvPr>
          <p:cNvSpPr txBox="1"/>
          <p:nvPr/>
        </p:nvSpPr>
        <p:spPr>
          <a:xfrm>
            <a:off x="556037" y="1901434"/>
            <a:ext cx="7506599" cy="4493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>
              <a:lnSpc>
                <a:spcPct val="115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202C8F"/>
                </a:solidFill>
                <a:latin typeface="+mj-lt"/>
              </a:rPr>
              <a:t>Zach Swanson</a:t>
            </a:r>
            <a:r>
              <a:rPr lang="en-US" sz="2400" dirty="0">
                <a:solidFill>
                  <a:srgbClr val="202C8F"/>
                </a:solidFill>
                <a:latin typeface="+mj-lt"/>
              </a:rPr>
              <a:t>, NAWCWD Scientist &amp; Engineer Development Program (SEDP)</a:t>
            </a:r>
          </a:p>
          <a:p>
            <a:pPr marL="285750" marR="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500" u="sng" dirty="0">
              <a:solidFill>
                <a:srgbClr val="202C8F"/>
              </a:solidFill>
              <a:latin typeface="+mj-lt"/>
            </a:endParaRPr>
          </a:p>
          <a:p>
            <a:pPr marL="285750" marR="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202C8F"/>
                </a:solidFill>
                <a:latin typeface="+mj-lt"/>
              </a:rPr>
              <a:t>Full-Time</a:t>
            </a:r>
            <a:r>
              <a:rPr lang="en-US" dirty="0">
                <a:solidFill>
                  <a:srgbClr val="202C8F"/>
                </a:solidFill>
                <a:latin typeface="+mj-lt"/>
              </a:rPr>
              <a:t>: Hired upon graduation late summer 2024. Weapons testing.</a:t>
            </a:r>
          </a:p>
          <a:p>
            <a:pPr marL="0" marR="0" lv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rgbClr val="202C8F"/>
              </a:solidFill>
              <a:latin typeface="+mj-lt"/>
            </a:endParaRPr>
          </a:p>
          <a:p>
            <a:pPr marL="0" marR="0" lvl="1">
              <a:lnSpc>
                <a:spcPct val="115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202C8F"/>
                </a:solidFill>
                <a:latin typeface="+mj-lt"/>
              </a:rPr>
              <a:t>John Ramos</a:t>
            </a:r>
            <a:r>
              <a:rPr lang="en-US" sz="2400" dirty="0">
                <a:solidFill>
                  <a:srgbClr val="202C8F"/>
                </a:solidFill>
                <a:latin typeface="+mj-lt"/>
              </a:rPr>
              <a:t>, AFRL RQ/RC Program</a:t>
            </a:r>
          </a:p>
          <a:p>
            <a:pPr marL="2857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202C8F"/>
              </a:solidFill>
              <a:latin typeface="+mj-lt"/>
            </a:endParaRPr>
          </a:p>
          <a:p>
            <a:pPr marL="2857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202C8F"/>
                </a:solidFill>
                <a:latin typeface="+mj-lt"/>
              </a:rPr>
              <a:t>Part-Time</a:t>
            </a:r>
            <a:r>
              <a:rPr lang="en-US" dirty="0">
                <a:solidFill>
                  <a:srgbClr val="202C8F"/>
                </a:solidFill>
                <a:latin typeface="+mj-lt"/>
              </a:rPr>
              <a:t>: 2 days/week, $40k+ annual, starting fall 2024. CAD modeling work for the Air Force Research Lab Rocket Propulsion Division.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4D36F4-4949-346F-6A64-37E22D9D9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270338"/>
            <a:ext cx="5590430" cy="1225296"/>
          </a:xfrm>
        </p:spPr>
        <p:txBody>
          <a:bodyPr/>
          <a:lstStyle/>
          <a:p>
            <a:r>
              <a:rPr lang="en-US" sz="2900" dirty="0"/>
              <a:t>Aerospace workforce development</a:t>
            </a:r>
          </a:p>
        </p:txBody>
      </p:sp>
      <p:pic>
        <p:nvPicPr>
          <p:cNvPr id="11" name="Picture 10" descr="A person standing in front of a river with buildings in the background&#10;&#10;Description automatically generated">
            <a:extLst>
              <a:ext uri="{FF2B5EF4-FFF2-40B4-BE49-F238E27FC236}">
                <a16:creationId xmlns:a16="http://schemas.microsoft.com/office/drawing/2014/main" id="{F5E47B47-9989-1F99-2A86-317957C61C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666" t="44848" r="7374"/>
          <a:stretch/>
        </p:blipFill>
        <p:spPr>
          <a:xfrm>
            <a:off x="8922327" y="1901434"/>
            <a:ext cx="1939636" cy="1911627"/>
          </a:xfrm>
          <a:prstGeom prst="rect">
            <a:avLst/>
          </a:prstGeom>
        </p:spPr>
      </p:pic>
      <p:pic>
        <p:nvPicPr>
          <p:cNvPr id="13" name="Picture 12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6C0B98D4-9599-302E-AEFA-B512EC32E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336" y="4305701"/>
            <a:ext cx="1911627" cy="1911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7D27C-6DDA-9B7E-3A2C-36FE78287C54}"/>
              </a:ext>
            </a:extLst>
          </p:cNvPr>
          <p:cNvSpPr txBox="1"/>
          <p:nvPr/>
        </p:nvSpPr>
        <p:spPr>
          <a:xfrm>
            <a:off x="10861963" y="639535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0974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4780F4-27EE-4174-075D-609D6351B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FD0EB35-A67F-33F3-9751-B5DB6C756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95FD3F-CB7F-8693-D18F-F461FEBD3856}"/>
              </a:ext>
            </a:extLst>
          </p:cNvPr>
          <p:cNvSpPr txBox="1"/>
          <p:nvPr/>
        </p:nvSpPr>
        <p:spPr>
          <a:xfrm>
            <a:off x="198774" y="1635674"/>
            <a:ext cx="8221288" cy="572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>
              <a:lnSpc>
                <a:spcPct val="115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202C8F"/>
                </a:solidFill>
                <a:latin typeface="+mj-lt"/>
              </a:rPr>
              <a:t>Alia Al-Maitah</a:t>
            </a:r>
            <a:r>
              <a:rPr lang="en-US" sz="2400" dirty="0">
                <a:solidFill>
                  <a:srgbClr val="202C8F"/>
                </a:solidFill>
                <a:latin typeface="+mj-lt"/>
              </a:rPr>
              <a:t>, AFRL LLM AI research study | AFRL Technical Support</a:t>
            </a:r>
          </a:p>
          <a:p>
            <a:pPr marL="0" marR="0" lvl="1">
              <a:lnSpc>
                <a:spcPct val="115000"/>
              </a:lnSpc>
              <a:spcAft>
                <a:spcPts val="800"/>
              </a:spcAft>
            </a:pPr>
            <a:endParaRPr lang="en-US" sz="1000" dirty="0">
              <a:solidFill>
                <a:srgbClr val="202C8F"/>
              </a:solidFill>
              <a:latin typeface="+mj-lt"/>
            </a:endParaRPr>
          </a:p>
          <a:p>
            <a:pPr marL="285750" marR="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202C8F"/>
                </a:solidFill>
                <a:latin typeface="+mj-lt"/>
              </a:rPr>
              <a:t>Internship</a:t>
            </a:r>
            <a:r>
              <a:rPr lang="en-US" dirty="0">
                <a:solidFill>
                  <a:srgbClr val="202C8F"/>
                </a:solidFill>
                <a:latin typeface="+mj-lt"/>
              </a:rPr>
              <a:t>: $20/hour, 100 total hours, summer/fall 2024. Supporting research by AFRL Senior Engineer Rich Cohn on the use of AI to improve rocket propulsion chamber design.</a:t>
            </a:r>
          </a:p>
          <a:p>
            <a:pPr marL="285750" marR="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202C8F"/>
                </a:solidFill>
                <a:latin typeface="+mj-lt"/>
              </a:rPr>
              <a:t>Full-Time</a:t>
            </a:r>
            <a:r>
              <a:rPr lang="en-US" dirty="0">
                <a:solidFill>
                  <a:srgbClr val="202C8F"/>
                </a:solidFill>
                <a:latin typeface="+mj-lt"/>
              </a:rPr>
              <a:t>: Hired as AFRL technical support staff member upon graduation.</a:t>
            </a:r>
          </a:p>
          <a:p>
            <a:pPr marL="0" marR="0" lvl="1">
              <a:lnSpc>
                <a:spcPct val="115000"/>
              </a:lnSpc>
              <a:spcAft>
                <a:spcPts val="800"/>
              </a:spcAft>
            </a:pPr>
            <a:endParaRPr lang="en-US" sz="1000" dirty="0">
              <a:solidFill>
                <a:srgbClr val="202C8F"/>
              </a:solidFill>
              <a:latin typeface="+mj-lt"/>
            </a:endParaRPr>
          </a:p>
          <a:p>
            <a:pPr marL="0" marR="0" lvl="1">
              <a:lnSpc>
                <a:spcPct val="115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202C8F"/>
                </a:solidFill>
                <a:latin typeface="+mj-lt"/>
              </a:rPr>
              <a:t>Gareth Ogunjobi</a:t>
            </a:r>
            <a:r>
              <a:rPr lang="en-US" sz="2400" dirty="0">
                <a:solidFill>
                  <a:srgbClr val="202C8F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rgbClr val="202C8F"/>
                </a:solidFill>
                <a:latin typeface="+mj-lt"/>
              </a:rPr>
              <a:t>StellaSys</a:t>
            </a: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342900" marR="0" lvl="1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000" u="sng" dirty="0">
              <a:solidFill>
                <a:srgbClr val="202C8F"/>
              </a:solidFill>
              <a:latin typeface="+mj-lt"/>
            </a:endParaRPr>
          </a:p>
          <a:p>
            <a:pPr marL="342900" marR="0" lvl="1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202C8F"/>
                </a:solidFill>
                <a:latin typeface="+mj-lt"/>
              </a:rPr>
              <a:t>Internship</a:t>
            </a:r>
            <a:r>
              <a:rPr lang="en-US" dirty="0">
                <a:solidFill>
                  <a:srgbClr val="202C8F"/>
                </a:solidFill>
                <a:latin typeface="+mj-lt"/>
              </a:rPr>
              <a:t>: 1 day/month plus on-campus work, $20/hour, 100 total hours, fall 2024. Supporting reconstruction of the starter box for an L-29 Delfin.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3E2463-2736-9A5D-D0BA-9D08DA549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270338"/>
            <a:ext cx="5590430" cy="1225296"/>
          </a:xfrm>
        </p:spPr>
        <p:txBody>
          <a:bodyPr/>
          <a:lstStyle/>
          <a:p>
            <a:r>
              <a:rPr lang="en-US" sz="2900" dirty="0"/>
              <a:t>Aerospace workforce development</a:t>
            </a:r>
          </a:p>
        </p:txBody>
      </p:sp>
      <p:pic>
        <p:nvPicPr>
          <p:cNvPr id="11" name="Picture 10" descr="A person smiling at camera&#10;&#10;Description automatically generated">
            <a:extLst>
              <a:ext uri="{FF2B5EF4-FFF2-40B4-BE49-F238E27FC236}">
                <a16:creationId xmlns:a16="http://schemas.microsoft.com/office/drawing/2014/main" id="{E984DBB7-0104-49A4-6DAB-BF9BEC3C3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640" y="4531934"/>
            <a:ext cx="1905000" cy="1905000"/>
          </a:xfrm>
          <a:prstGeom prst="rect">
            <a:avLst/>
          </a:prstGeom>
        </p:spPr>
      </p:pic>
      <p:pic>
        <p:nvPicPr>
          <p:cNvPr id="3" name="Picture 2" descr="A person in a white coat&#10;&#10;Description automatically generated">
            <a:extLst>
              <a:ext uri="{FF2B5EF4-FFF2-40B4-BE49-F238E27FC236}">
                <a16:creationId xmlns:a16="http://schemas.microsoft.com/office/drawing/2014/main" id="{BCED9E55-A4DF-6E01-425B-E1A1345F1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639" y="2044095"/>
            <a:ext cx="1966073" cy="1773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C2E1FC-080B-44E1-EFE9-53E2B0374530}"/>
              </a:ext>
            </a:extLst>
          </p:cNvPr>
          <p:cNvSpPr txBox="1"/>
          <p:nvPr/>
        </p:nvSpPr>
        <p:spPr>
          <a:xfrm>
            <a:off x="10910979" y="640299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1351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34F6E8-BB63-8B14-D2D0-56D17E931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5363D16-1028-923B-3A37-899EC9DB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9C05DD-927F-FD00-0E03-91E6EC832754}"/>
              </a:ext>
            </a:extLst>
          </p:cNvPr>
          <p:cNvSpPr txBox="1"/>
          <p:nvPr/>
        </p:nvSpPr>
        <p:spPr>
          <a:xfrm>
            <a:off x="475865" y="2199576"/>
            <a:ext cx="8221288" cy="2752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Brhyona Thomas, Interorbital Systems</a:t>
            </a:r>
          </a:p>
          <a:p>
            <a:pPr marL="0" marR="0" lvl="1">
              <a:lnSpc>
                <a:spcPct val="115000"/>
              </a:lnSpc>
              <a:spcAft>
                <a:spcPts val="800"/>
              </a:spcAft>
            </a:pPr>
            <a:endParaRPr lang="en-US" sz="1500" dirty="0">
              <a:solidFill>
                <a:srgbClr val="202C8F"/>
              </a:solidFill>
              <a:latin typeface="+mj-lt"/>
            </a:endParaRPr>
          </a:p>
          <a:p>
            <a:pPr marL="342900" marR="0" lvl="1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202C8F"/>
                </a:solidFill>
                <a:latin typeface="+mj-lt"/>
              </a:rPr>
              <a:t>Internship</a:t>
            </a:r>
            <a:r>
              <a:rPr lang="en-US" dirty="0">
                <a:solidFill>
                  <a:srgbClr val="202C8F"/>
                </a:solidFill>
                <a:latin typeface="+mj-lt"/>
              </a:rPr>
              <a:t>: 1 day/week, $20/hour, 100 total hours, summer 2024. Supporting cube sat development and other miscellaneous projects.</a:t>
            </a:r>
          </a:p>
          <a:p>
            <a:pPr marL="342900" marR="0" lvl="1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202C8F"/>
                </a:solidFill>
                <a:latin typeface="+mj-lt"/>
              </a:rPr>
              <a:t>Part-Time</a:t>
            </a:r>
            <a:r>
              <a:rPr lang="en-US" dirty="0">
                <a:solidFill>
                  <a:srgbClr val="202C8F"/>
                </a:solidFill>
                <a:latin typeface="+mj-lt"/>
              </a:rPr>
              <a:t>: Hired to continue 2 days/week after completion of internship.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71CE94-AE52-1E19-3E1A-6CEEB46AF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270338"/>
            <a:ext cx="5590430" cy="1225296"/>
          </a:xfrm>
        </p:spPr>
        <p:txBody>
          <a:bodyPr/>
          <a:lstStyle/>
          <a:p>
            <a:r>
              <a:rPr lang="en-US" sz="2900" dirty="0"/>
              <a:t>Aerospace workforce development</a:t>
            </a:r>
          </a:p>
        </p:txBody>
      </p:sp>
      <p:pic>
        <p:nvPicPr>
          <p:cNvPr id="9" name="Picture 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560C6E04-FBC3-9FF9-6C0F-C1ACF05E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871" y="2496199"/>
            <a:ext cx="1865602" cy="18656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B1345C-DBB4-9DD2-CF13-A72AA29C965C}"/>
              </a:ext>
            </a:extLst>
          </p:cNvPr>
          <p:cNvSpPr txBox="1"/>
          <p:nvPr/>
        </p:nvSpPr>
        <p:spPr>
          <a:xfrm>
            <a:off x="10850273" y="640299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9277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6E02CC-4DFC-1E39-D5C7-44936CF94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0DBBCE4F-C448-473B-5C5E-2E44748A3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A6ED36-AAA1-5899-1A5C-EC03310C0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42" y="216072"/>
            <a:ext cx="5849257" cy="1225296"/>
          </a:xfrm>
        </p:spPr>
        <p:txBody>
          <a:bodyPr/>
          <a:lstStyle/>
          <a:p>
            <a:r>
              <a:rPr lang="en-US" sz="3800" dirty="0"/>
              <a:t>Original 5-year operating budget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291777-A7A7-AA8A-ED03-4FD4424DF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111"/>
              </p:ext>
            </p:extLst>
          </p:nvPr>
        </p:nvGraphicFramePr>
        <p:xfrm>
          <a:off x="261258" y="2515943"/>
          <a:ext cx="11772623" cy="3505295"/>
        </p:xfrm>
        <a:graphic>
          <a:graphicData uri="http://schemas.openxmlformats.org/drawingml/2006/table">
            <a:tbl>
              <a:tblPr/>
              <a:tblGrid>
                <a:gridCol w="4015129">
                  <a:extLst>
                    <a:ext uri="{9D8B030D-6E8A-4147-A177-3AD203B41FA5}">
                      <a16:colId xmlns:a16="http://schemas.microsoft.com/office/drawing/2014/main" val="1189729423"/>
                    </a:ext>
                  </a:extLst>
                </a:gridCol>
                <a:gridCol w="3956721">
                  <a:extLst>
                    <a:ext uri="{9D8B030D-6E8A-4147-A177-3AD203B41FA5}">
                      <a16:colId xmlns:a16="http://schemas.microsoft.com/office/drawing/2014/main" val="3163902645"/>
                    </a:ext>
                  </a:extLst>
                </a:gridCol>
                <a:gridCol w="3800773">
                  <a:extLst>
                    <a:ext uri="{9D8B030D-6E8A-4147-A177-3AD203B41FA5}">
                      <a16:colId xmlns:a16="http://schemas.microsoft.com/office/drawing/2014/main" val="4208955829"/>
                    </a:ext>
                  </a:extLst>
                </a:gridCol>
              </a:tblGrid>
              <a:tr h="1087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DFBF6"/>
                          </a:solidFill>
                          <a:effectLst/>
                          <a:latin typeface="+mj-lt"/>
                        </a:rPr>
                        <a:t>Funding Source</a:t>
                      </a:r>
                    </a:p>
                  </a:txBody>
                  <a:tcPr marL="5616" marR="5616" marT="56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DFBF6"/>
                          </a:solidFill>
                          <a:effectLst/>
                          <a:latin typeface="+mj-lt"/>
                        </a:rPr>
                        <a:t>Focus</a:t>
                      </a:r>
                    </a:p>
                  </a:txBody>
                  <a:tcPr marL="5616" marR="5616" marT="56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DFBF6"/>
                          </a:solidFill>
                          <a:effectLst/>
                          <a:latin typeface="+mj-lt"/>
                        </a:rPr>
                        <a:t>Budget</a:t>
                      </a:r>
                    </a:p>
                  </a:txBody>
                  <a:tcPr marL="5616" marR="5616" marT="56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05806"/>
                  </a:ext>
                </a:extLst>
              </a:tr>
              <a:tr h="1208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2C8F"/>
                          </a:solidFill>
                          <a:effectLst/>
                          <a:latin typeface="+mj-lt"/>
                        </a:rPr>
                        <a:t>Community Donors</a:t>
                      </a:r>
                    </a:p>
                  </a:txBody>
                  <a:tcPr marL="5616" marR="5616" marT="56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2C8F"/>
                          </a:solidFill>
                          <a:effectLst/>
                          <a:latin typeface="+mj-lt"/>
                        </a:rPr>
                        <a:t>Venture accelerator &amp;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2C8F"/>
                          </a:solidFill>
                          <a:effectLst/>
                          <a:latin typeface="+mj-lt"/>
                        </a:rPr>
                        <a:t>campus programming</a:t>
                      </a:r>
                    </a:p>
                  </a:txBody>
                  <a:tcPr marL="5616" marR="5616" marT="56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2C8F"/>
                          </a:solidFill>
                          <a:effectLst/>
                          <a:latin typeface="+mj-lt"/>
                        </a:rPr>
                        <a:t>$1.2 million</a:t>
                      </a:r>
                    </a:p>
                  </a:txBody>
                  <a:tcPr marL="5616" marR="5616" marT="561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825177"/>
                  </a:ext>
                </a:extLst>
              </a:tr>
              <a:tr h="1208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2C8F"/>
                          </a:solidFill>
                          <a:effectLst/>
                          <a:latin typeface="+mj-lt"/>
                        </a:rPr>
                        <a:t>U.S. Economic Development Administration</a:t>
                      </a:r>
                    </a:p>
                  </a:txBody>
                  <a:tcPr marL="5616" marR="5616" marT="56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2C8F"/>
                          </a:solidFill>
                          <a:effectLst/>
                          <a:latin typeface="+mj-lt"/>
                        </a:rPr>
                        <a:t>Central California Emerging Technology Program</a:t>
                      </a:r>
                    </a:p>
                  </a:txBody>
                  <a:tcPr marL="5616" marR="5616" marT="56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2C8F"/>
                          </a:solidFill>
                          <a:effectLst/>
                          <a:latin typeface="+mj-lt"/>
                        </a:rPr>
                        <a:t>$709,000</a:t>
                      </a:r>
                    </a:p>
                  </a:txBody>
                  <a:tcPr marL="5616" marR="5616" marT="56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353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717571-CF30-6046-408D-C58DA814EA02}"/>
              </a:ext>
            </a:extLst>
          </p:cNvPr>
          <p:cNvSpPr txBox="1"/>
          <p:nvPr/>
        </p:nvSpPr>
        <p:spPr>
          <a:xfrm>
            <a:off x="10850273" y="640299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1972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81A6B1-535D-AC93-5EBE-3642E87CD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E995E8EA-0B2C-D808-909E-098731E71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697CFB-B9F0-9594-EFDC-2C560C5DAF43}"/>
              </a:ext>
            </a:extLst>
          </p:cNvPr>
          <p:cNvSpPr txBox="1"/>
          <p:nvPr/>
        </p:nvSpPr>
        <p:spPr>
          <a:xfrm>
            <a:off x="126799" y="1792882"/>
            <a:ext cx="87152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Increase spending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Personnel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Accelerator &amp; Founders Club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Travel &amp; Supplies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Internship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Determine specific spending allocations for Passport Program &amp; Entrepreneurship Club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Reallocate a portion of the Speaker Series/ Innovation </a:t>
            </a:r>
            <a:r>
              <a:rPr lang="en-US" sz="2200">
                <a:solidFill>
                  <a:srgbClr val="202C8F"/>
                </a:solidFill>
                <a:latin typeface="+mj-lt"/>
              </a:rPr>
              <a:t>Expo </a:t>
            </a:r>
            <a:r>
              <a:rPr lang="en-US" sz="2200" dirty="0">
                <a:solidFill>
                  <a:srgbClr val="202C8F"/>
                </a:solidFill>
                <a:latin typeface="+mj-lt"/>
              </a:rPr>
              <a:t>b</a:t>
            </a:r>
            <a:r>
              <a:rPr lang="en-US" sz="2200">
                <a:solidFill>
                  <a:srgbClr val="202C8F"/>
                </a:solidFill>
                <a:latin typeface="+mj-lt"/>
              </a:rPr>
              <a:t>udget </a:t>
            </a:r>
            <a:r>
              <a:rPr lang="en-US" sz="2200" dirty="0">
                <a:solidFill>
                  <a:srgbClr val="202C8F"/>
                </a:solidFill>
                <a:latin typeface="+mj-lt"/>
              </a:rPr>
              <a:t>to Faculty Stipends in Collaboration with NSME &amp; B3K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39348-5889-3AE4-5ADB-3FE727B67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43" y="671851"/>
            <a:ext cx="5691138" cy="8748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3" name="Graphic 2" descr="Idea with solid fill">
            <a:extLst>
              <a:ext uri="{FF2B5EF4-FFF2-40B4-BE49-F238E27FC236}">
                <a16:creationId xmlns:a16="http://schemas.microsoft.com/office/drawing/2014/main" id="{B8E27FB2-CEBB-2CA7-E3AA-3CE22DFCA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8312" y="1957540"/>
            <a:ext cx="2576945" cy="2576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9E3BCD-EA2D-F6A9-B58C-721B87A458E3}"/>
              </a:ext>
            </a:extLst>
          </p:cNvPr>
          <p:cNvSpPr txBox="1"/>
          <p:nvPr/>
        </p:nvSpPr>
        <p:spPr>
          <a:xfrm>
            <a:off x="10850273" y="640299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1512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3120A-9AA7-2D1B-6E56-C18EDA0B55FE}"/>
              </a:ext>
            </a:extLst>
          </p:cNvPr>
          <p:cNvSpPr txBox="1"/>
          <p:nvPr/>
        </p:nvSpPr>
        <p:spPr>
          <a:xfrm>
            <a:off x="126799" y="1792882"/>
            <a:ext cx="936225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Expand recruitment of later-stage ventures into accelerator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Expand support for Founders Club ongoing concerns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Ongoing coaching focused on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>
                <a:solidFill>
                  <a:srgbClr val="202C8F"/>
                </a:solidFill>
                <a:latin typeface="+mj-lt"/>
              </a:rPr>
              <a:t>Increasing revenues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>
                <a:solidFill>
                  <a:srgbClr val="202C8F"/>
                </a:solidFill>
                <a:latin typeface="+mj-lt"/>
              </a:rPr>
              <a:t>Acquiring personnel &amp; resources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>
                <a:solidFill>
                  <a:srgbClr val="202C8F"/>
                </a:solidFill>
                <a:latin typeface="+mj-lt"/>
              </a:rPr>
              <a:t>Pursuing additional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Institutionalize CCETP activities together with NSME &amp; B3K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Expand pursuit of sustainable ongoing funding together with NSME, B3K, regional, and state partners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B6980-B7C4-7C17-73EC-B4CAB0D30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43" y="620834"/>
            <a:ext cx="5691138" cy="8748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3" name="Graphic 2" descr="Idea with solid fill">
            <a:extLst>
              <a:ext uri="{FF2B5EF4-FFF2-40B4-BE49-F238E27FC236}">
                <a16:creationId xmlns:a16="http://schemas.microsoft.com/office/drawing/2014/main" id="{55255700-4651-1116-682E-8830FD32C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2620" y="2078310"/>
            <a:ext cx="2576945" cy="2576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4E5DF1-8108-E33B-67F6-98A057B8363E}"/>
              </a:ext>
            </a:extLst>
          </p:cNvPr>
          <p:cNvSpPr txBox="1"/>
          <p:nvPr/>
        </p:nvSpPr>
        <p:spPr>
          <a:xfrm>
            <a:off x="10850273" y="640299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35641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AB41D-D009-A3D2-1546-DCF779F70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5AF3A69-62F9-9FC1-24C1-DD4F0F944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3BB759-62C9-8831-F8CA-D4E78B21508D}"/>
              </a:ext>
            </a:extLst>
          </p:cNvPr>
          <p:cNvSpPr txBox="1"/>
          <p:nvPr/>
        </p:nvSpPr>
        <p:spPr>
          <a:xfrm>
            <a:off x="0" y="1685942"/>
            <a:ext cx="93958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Gandhi Fellowship in Social Entrepreneurship (Dr. Sarma, funded by Ravi and Naina Patel Foundation)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Paper on entrepreneurial ecosystem collaboration being presented by Drs. Sarma, Amayah, &amp; Woods at USASBE annual conference (Las Vegas, Feb. 13-15)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Expansion of CEI-related grant writing activities by Aerospace Valley Futures (Board Members Dr. Woods, Alexia Svejda, Garrett Borunda, &amp; David Allen)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Tentative fractional sales management conversations initiated with select Founders Club members (Dr. Woods)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F32F0-7251-D900-3B54-65C10B5F7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310417"/>
            <a:ext cx="6095999" cy="874800"/>
          </a:xfrm>
        </p:spPr>
        <p:txBody>
          <a:bodyPr/>
          <a:lstStyle/>
          <a:p>
            <a:r>
              <a:rPr lang="en-US" sz="4000" dirty="0"/>
              <a:t>announcements</a:t>
            </a:r>
          </a:p>
        </p:txBody>
      </p:sp>
      <p:pic>
        <p:nvPicPr>
          <p:cNvPr id="5" name="Graphic 4" descr="Megaphone with solid fill">
            <a:extLst>
              <a:ext uri="{FF2B5EF4-FFF2-40B4-BE49-F238E27FC236}">
                <a16:creationId xmlns:a16="http://schemas.microsoft.com/office/drawing/2014/main" id="{704B5A21-8F23-6799-9564-BB9430689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2646" y="1185217"/>
            <a:ext cx="2243783" cy="2243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15D9E3-1879-E285-89A0-FC00DB0B6A7D}"/>
              </a:ext>
            </a:extLst>
          </p:cNvPr>
          <p:cNvSpPr txBox="1"/>
          <p:nvPr/>
        </p:nvSpPr>
        <p:spPr>
          <a:xfrm>
            <a:off x="10850273" y="640299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27672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3120A-9AA7-2D1B-6E56-C18EDA0B55FE}"/>
              </a:ext>
            </a:extLst>
          </p:cNvPr>
          <p:cNvSpPr txBox="1"/>
          <p:nvPr/>
        </p:nvSpPr>
        <p:spPr>
          <a:xfrm>
            <a:off x="548640" y="1747421"/>
            <a:ext cx="82675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02C8F"/>
                </a:solidFill>
                <a:latin typeface="+mj-lt"/>
              </a:rPr>
              <a:t>The Center for Entrepreneurship &amp; Innovation supports CSUB’s entrepreneurship and innovation ecosystem in collaboration with other entities.</a:t>
            </a:r>
          </a:p>
          <a:p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r>
              <a:rPr lang="en-US" sz="2400" dirty="0">
                <a:solidFill>
                  <a:srgbClr val="202C8F"/>
                </a:solidFill>
                <a:latin typeface="+mj-lt"/>
              </a:rPr>
              <a:t>This includes:</a:t>
            </a:r>
          </a:p>
          <a:p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The CSUB venture accelerator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The Central California Emerging Technology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Student club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Educational offerings for the campus community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B6980-B7C4-7C17-73EC-B4CAB0D30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43" y="406639"/>
            <a:ext cx="5691138" cy="740129"/>
          </a:xfrm>
        </p:spPr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D9C84-78C2-2D13-23C2-D7EB2D673740}"/>
              </a:ext>
            </a:extLst>
          </p:cNvPr>
          <p:cNvSpPr txBox="1"/>
          <p:nvPr/>
        </p:nvSpPr>
        <p:spPr>
          <a:xfrm>
            <a:off x="10817525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1</a:t>
            </a:r>
          </a:p>
        </p:txBody>
      </p:sp>
      <p:pic>
        <p:nvPicPr>
          <p:cNvPr id="5" name="Graphic 4" descr="Connections with solid fill">
            <a:extLst>
              <a:ext uri="{FF2B5EF4-FFF2-40B4-BE49-F238E27FC236}">
                <a16:creationId xmlns:a16="http://schemas.microsoft.com/office/drawing/2014/main" id="{CB0E17AE-B25E-54AE-60D9-06DBC5E3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6196" y="2090468"/>
            <a:ext cx="2677064" cy="26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B9C2C6-614A-7932-531F-20F00D27A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8118-13AF-CD1B-E2CD-573FAD5C0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2954" y="3545152"/>
            <a:ext cx="7193584" cy="7726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Questions?</a:t>
            </a:r>
            <a:br>
              <a:rPr lang="en-US" dirty="0"/>
            </a:br>
            <a:br>
              <a:rPr lang="en-US" sz="1000" dirty="0"/>
            </a:br>
            <a:br>
              <a:rPr lang="en-US" sz="1000" dirty="0"/>
            </a:br>
            <a:r>
              <a:rPr lang="en-US" sz="1600" dirty="0"/>
              <a:t>Debi Cours, CEI Executive director</a:t>
            </a:r>
            <a:br>
              <a:rPr lang="en-US" sz="1600" dirty="0"/>
            </a:br>
            <a:r>
              <a:rPr lang="en-US" sz="1600" dirty="0"/>
              <a:t>661-654-2023 office | dcours@csub.edu</a:t>
            </a:r>
            <a:br>
              <a:rPr lang="en-US" sz="1600" dirty="0"/>
            </a:br>
            <a:br>
              <a:rPr lang="en-US" sz="1000" dirty="0"/>
            </a:br>
            <a:r>
              <a:rPr lang="en-US" sz="1600" dirty="0"/>
              <a:t>Jeremy Woods, CEI Managing director</a:t>
            </a:r>
            <a:br>
              <a:rPr lang="en-US" sz="1600" dirty="0"/>
            </a:br>
            <a:r>
              <a:rPr lang="en-US" sz="1600" dirty="0"/>
              <a:t>213-400-0829 cell | </a:t>
            </a:r>
            <a:r>
              <a:rPr lang="en-US" sz="1600" dirty="0">
                <a:hlinkClick r:id="rId2"/>
              </a:rPr>
              <a:t>jwoods7@csub.edu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Peter Burley, CCETP Coordinator</a:t>
            </a:r>
            <a:br>
              <a:rPr lang="en-US" sz="1600" dirty="0"/>
            </a:br>
            <a:r>
              <a:rPr lang="en-US" sz="1600" dirty="0"/>
              <a:t>661-382-7604 cell | </a:t>
            </a:r>
            <a:r>
              <a:rPr lang="en-US" sz="1600" dirty="0">
                <a:hlinkClick r:id="rId3"/>
              </a:rPr>
              <a:t>pburley1@csub.edu</a:t>
            </a:r>
            <a:endParaRPr lang="en-US" sz="1600" dirty="0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9B61BDAF-F062-7FC7-1D1B-BC3112E84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96951" cy="13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1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21ED2A-DC3F-1AF0-96A3-42E20B1F2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6EBCDA5A-9FE6-A608-29F9-4A67A11E2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7BA2E-1EB4-C426-BB57-E9FD2530F4DA}"/>
              </a:ext>
            </a:extLst>
          </p:cNvPr>
          <p:cNvSpPr txBox="1"/>
          <p:nvPr/>
        </p:nvSpPr>
        <p:spPr>
          <a:xfrm>
            <a:off x="255341" y="1753374"/>
            <a:ext cx="81985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02C8F"/>
                </a:solidFill>
                <a:latin typeface="+mj-lt"/>
              </a:rPr>
              <a:t>Accelerator Format &amp; Improvements</a:t>
            </a:r>
          </a:p>
          <a:p>
            <a:endParaRPr lang="en-US" sz="1000" dirty="0">
              <a:solidFill>
                <a:srgbClr val="202C8F"/>
              </a:solidFill>
              <a:latin typeface="+mj-lt"/>
            </a:endParaRPr>
          </a:p>
          <a:p>
            <a:r>
              <a:rPr lang="en-US" sz="2200" dirty="0">
                <a:solidFill>
                  <a:srgbClr val="202C8F"/>
                </a:solidFill>
                <a:latin typeface="+mj-lt"/>
              </a:rPr>
              <a:t>Accelerator Metrics Inception to Date (2022-2024)</a:t>
            </a:r>
          </a:p>
          <a:p>
            <a:endParaRPr lang="en-US" sz="1000" dirty="0">
              <a:solidFill>
                <a:srgbClr val="202C8F"/>
              </a:solidFill>
              <a:latin typeface="+mj-lt"/>
            </a:endParaRPr>
          </a:p>
          <a:p>
            <a:r>
              <a:rPr lang="en-US" sz="2200" dirty="0">
                <a:solidFill>
                  <a:srgbClr val="202C8F"/>
                </a:solidFill>
                <a:latin typeface="+mj-lt"/>
              </a:rPr>
              <a:t>Accelerator Metrics Improvements Q3-4 2024</a:t>
            </a:r>
          </a:p>
          <a:p>
            <a:endParaRPr lang="en-US" sz="1000" dirty="0">
              <a:solidFill>
                <a:srgbClr val="202C8F"/>
              </a:solidFill>
              <a:latin typeface="+mj-lt"/>
            </a:endParaRPr>
          </a:p>
          <a:p>
            <a:r>
              <a:rPr lang="en-US" sz="2200" dirty="0">
                <a:solidFill>
                  <a:srgbClr val="202C8F"/>
                </a:solidFill>
                <a:latin typeface="+mj-lt"/>
              </a:rPr>
              <a:t>Founders Club Update</a:t>
            </a:r>
          </a:p>
          <a:p>
            <a:endParaRPr lang="en-US" sz="1000" dirty="0">
              <a:solidFill>
                <a:srgbClr val="202C8F"/>
              </a:solidFill>
              <a:latin typeface="+mj-lt"/>
            </a:endParaRPr>
          </a:p>
          <a:p>
            <a:r>
              <a:rPr lang="en-US" sz="2200" dirty="0">
                <a:solidFill>
                  <a:srgbClr val="202C8F"/>
                </a:solidFill>
                <a:latin typeface="+mj-lt"/>
              </a:rPr>
              <a:t>Central California Emerging Technology Program (CCETP) Inception to Date (2022-2024)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R&amp;D Projects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C8F"/>
                </a:solidFill>
                <a:latin typeface="+mj-lt"/>
              </a:rPr>
              <a:t>Aerospace Workforce Development</a:t>
            </a:r>
          </a:p>
          <a:p>
            <a:endParaRPr lang="en-US" sz="1000" dirty="0">
              <a:solidFill>
                <a:srgbClr val="202C8F"/>
              </a:solidFill>
              <a:latin typeface="+mj-lt"/>
            </a:endParaRPr>
          </a:p>
          <a:p>
            <a:r>
              <a:rPr lang="en-US" sz="2200" dirty="0">
                <a:solidFill>
                  <a:srgbClr val="202C8F"/>
                </a:solidFill>
                <a:latin typeface="+mj-lt"/>
              </a:rPr>
              <a:t>Budget</a:t>
            </a:r>
          </a:p>
          <a:p>
            <a:endParaRPr lang="en-US" sz="1000" dirty="0">
              <a:solidFill>
                <a:srgbClr val="202C8F"/>
              </a:solidFill>
              <a:latin typeface="+mj-lt"/>
            </a:endParaRPr>
          </a:p>
          <a:p>
            <a:r>
              <a:rPr lang="en-US" sz="2200" dirty="0">
                <a:solidFill>
                  <a:srgbClr val="202C8F"/>
                </a:solidFill>
                <a:latin typeface="+mj-lt"/>
              </a:rPr>
              <a:t>Next Steps</a:t>
            </a:r>
          </a:p>
          <a:p>
            <a:endParaRPr lang="en-US" sz="1000" dirty="0">
              <a:solidFill>
                <a:srgbClr val="202C8F"/>
              </a:solidFill>
              <a:latin typeface="+mj-lt"/>
            </a:endParaRPr>
          </a:p>
          <a:p>
            <a:r>
              <a:rPr lang="en-US" sz="2200" dirty="0">
                <a:solidFill>
                  <a:srgbClr val="202C8F"/>
                </a:solidFill>
                <a:latin typeface="+mj-lt"/>
              </a:rPr>
              <a:t>Announcements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904DFB-4EBC-87F7-217D-4B2712505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43" y="697951"/>
            <a:ext cx="5691138" cy="740129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pic>
        <p:nvPicPr>
          <p:cNvPr id="9" name="Graphic 8" descr="Checklist with solid fill">
            <a:extLst>
              <a:ext uri="{FF2B5EF4-FFF2-40B4-BE49-F238E27FC236}">
                <a16:creationId xmlns:a16="http://schemas.microsoft.com/office/drawing/2014/main" id="{557068CE-DC06-46EA-9EC4-CA87DCB68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7843" y="2040136"/>
            <a:ext cx="2777728" cy="2777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485F5B-D0CF-47C4-F501-D0548FE33F3D}"/>
              </a:ext>
            </a:extLst>
          </p:cNvPr>
          <p:cNvSpPr txBox="1"/>
          <p:nvPr/>
        </p:nvSpPr>
        <p:spPr>
          <a:xfrm>
            <a:off x="10817525" y="640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CAF00-E4BF-EDED-4BA7-20B78F625865}"/>
              </a:ext>
            </a:extLst>
          </p:cNvPr>
          <p:cNvSpPr txBox="1"/>
          <p:nvPr/>
        </p:nvSpPr>
        <p:spPr>
          <a:xfrm>
            <a:off x="8426571" y="3721330"/>
            <a:ext cx="62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7-14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1EB91-BADF-55F3-9B2C-F9999251D79D}"/>
              </a:ext>
            </a:extLst>
          </p:cNvPr>
          <p:cNvSpPr txBox="1"/>
          <p:nvPr/>
        </p:nvSpPr>
        <p:spPr>
          <a:xfrm>
            <a:off x="8412279" y="322137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F153E-31D0-8123-A196-0F682D406487}"/>
              </a:ext>
            </a:extLst>
          </p:cNvPr>
          <p:cNvSpPr txBox="1"/>
          <p:nvPr/>
        </p:nvSpPr>
        <p:spPr>
          <a:xfrm>
            <a:off x="8412279" y="278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45806-9AA5-9690-DCDA-41010CBC32A5}"/>
              </a:ext>
            </a:extLst>
          </p:cNvPr>
          <p:cNvSpPr txBox="1"/>
          <p:nvPr/>
        </p:nvSpPr>
        <p:spPr>
          <a:xfrm>
            <a:off x="8416676" y="22763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5D6D9-B987-F9E7-C1BA-40B31FE7A2B7}"/>
              </a:ext>
            </a:extLst>
          </p:cNvPr>
          <p:cNvSpPr txBox="1"/>
          <p:nvPr/>
        </p:nvSpPr>
        <p:spPr>
          <a:xfrm>
            <a:off x="8399254" y="176487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0EDB0-8F2B-81B2-2ECE-511E135F2ADC}"/>
              </a:ext>
            </a:extLst>
          </p:cNvPr>
          <p:cNvSpPr txBox="1"/>
          <p:nvPr/>
        </p:nvSpPr>
        <p:spPr>
          <a:xfrm>
            <a:off x="8244108" y="5192671"/>
            <a:ext cx="76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46EF05-56C6-A9D3-7849-5E871D93B803}"/>
              </a:ext>
            </a:extLst>
          </p:cNvPr>
          <p:cNvSpPr txBox="1"/>
          <p:nvPr/>
        </p:nvSpPr>
        <p:spPr>
          <a:xfrm>
            <a:off x="8403824" y="5657020"/>
            <a:ext cx="74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16-17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4FD66D-86D8-AAA0-1833-62AA7317CE0C}"/>
              </a:ext>
            </a:extLst>
          </p:cNvPr>
          <p:cNvSpPr txBox="1"/>
          <p:nvPr/>
        </p:nvSpPr>
        <p:spPr>
          <a:xfrm>
            <a:off x="8399254" y="60443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29183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77556A4-3299-BFA2-D2C1-EA5FBD46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3120A-9AA7-2D1B-6E56-C18EDA0B55FE}"/>
              </a:ext>
            </a:extLst>
          </p:cNvPr>
          <p:cNvSpPr txBox="1"/>
          <p:nvPr/>
        </p:nvSpPr>
        <p:spPr>
          <a:xfrm>
            <a:off x="404977" y="1655483"/>
            <a:ext cx="94636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+mj-lt"/>
              </a:rPr>
              <a:t>2 cohorts annually of 10-15 ventures each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02C8F"/>
                </a:solidFill>
                <a:latin typeface="+mj-lt"/>
              </a:rPr>
              <a:t>3-hour sessions 1x/week for 10 weeks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02C8F"/>
                </a:solidFill>
                <a:latin typeface="+mj-lt"/>
              </a:rPr>
              <a:t>Focus on ideation 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and early-stage </a:t>
            </a:r>
            <a:r>
              <a:rPr lang="en-US" sz="2100" dirty="0">
                <a:solidFill>
                  <a:srgbClr val="202C8F"/>
                </a:solidFill>
                <a:latin typeface="+mj-lt"/>
              </a:rPr>
              <a:t>ventures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02C8F"/>
                </a:solidFill>
                <a:latin typeface="+mj-lt"/>
              </a:rPr>
              <a:t>Emphasis on aerospace, energy, &amp; agriculture technologies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02C8F"/>
                </a:solidFill>
                <a:latin typeface="+mj-lt"/>
              </a:rPr>
              <a:t>Curriculum centered on well-defined pitch deck format &amp; public speaking practice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02C8F"/>
                </a:solidFill>
                <a:latin typeface="+mj-lt"/>
              </a:rPr>
              <a:t>Outside eyes and tough love early on 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(KVG online office hours)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202C8F"/>
                </a:solidFill>
                <a:latin typeface="+mj-lt"/>
              </a:rPr>
              <a:t>Culminates in specific ask during pitch session with local angels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+mj-lt"/>
              </a:rPr>
              <a:t>3 out of 7 spring cohort ventures garnered KVG interest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EBE325-C2AB-9D76-71CC-F5307D1EB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1016840"/>
            <a:ext cx="5590430" cy="785516"/>
          </a:xfrm>
        </p:spPr>
        <p:txBody>
          <a:bodyPr/>
          <a:lstStyle/>
          <a:p>
            <a:r>
              <a:rPr lang="en-US" sz="3400" dirty="0"/>
              <a:t>Accelerator FORMAT</a:t>
            </a:r>
            <a:br>
              <a:rPr lang="en-US" sz="3400" dirty="0"/>
            </a:br>
            <a:r>
              <a:rPr lang="en-US" sz="3400" dirty="0">
                <a:solidFill>
                  <a:schemeClr val="bg1"/>
                </a:solidFill>
              </a:rPr>
              <a:t>&amp; Improvements</a:t>
            </a:r>
          </a:p>
        </p:txBody>
      </p:sp>
      <p:pic>
        <p:nvPicPr>
          <p:cNvPr id="9" name="Graphic 8" descr="Group brainstorm with solid fill">
            <a:extLst>
              <a:ext uri="{FF2B5EF4-FFF2-40B4-BE49-F238E27FC236}">
                <a16:creationId xmlns:a16="http://schemas.microsoft.com/office/drawing/2014/main" id="{D703CBB2-7BB5-A2D6-C212-12A9BF321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1452" y="1898321"/>
            <a:ext cx="2509778" cy="2509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C081D7-AD9A-7BF9-4CB5-E583CD01B5D6}"/>
              </a:ext>
            </a:extLst>
          </p:cNvPr>
          <p:cNvSpPr txBox="1"/>
          <p:nvPr/>
        </p:nvSpPr>
        <p:spPr>
          <a:xfrm>
            <a:off x="10902352" y="640749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949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79DFC-61FB-0C20-6648-977D5B3C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5F96B74-269D-5120-1563-F62BA81E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8E780-D84B-D6DF-0B1A-B92804FCEDF1}"/>
              </a:ext>
            </a:extLst>
          </p:cNvPr>
          <p:cNvSpPr txBox="1"/>
          <p:nvPr/>
        </p:nvSpPr>
        <p:spPr>
          <a:xfrm>
            <a:off x="548639" y="1839586"/>
            <a:ext cx="70338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42 ventures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8 rural (19%), 29 minority (69%)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$1.5m in equity investment (personal funds, F&amp;F, angels)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$250k in debt funding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$6.5m in grant funding (non-EDA)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$4.1m in revenue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38 jobs created or retained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7130F7-90DD-F961-2744-9ECFE9FF7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740379"/>
            <a:ext cx="5590430" cy="1225296"/>
          </a:xfrm>
        </p:spPr>
        <p:txBody>
          <a:bodyPr/>
          <a:lstStyle/>
          <a:p>
            <a:r>
              <a:rPr lang="en-US" sz="3400" dirty="0"/>
              <a:t>accelerator Metrics</a:t>
            </a:r>
            <a:br>
              <a:rPr lang="en-US" sz="3400" dirty="0"/>
            </a:br>
            <a:r>
              <a:rPr lang="en-US" sz="3400" dirty="0"/>
              <a:t>Inception TO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BC8EC-8241-77FF-72CD-233757BA32B9}"/>
              </a:ext>
            </a:extLst>
          </p:cNvPr>
          <p:cNvSpPr txBox="1"/>
          <p:nvPr/>
        </p:nvSpPr>
        <p:spPr>
          <a:xfrm>
            <a:off x="775683" y="6347051"/>
            <a:ext cx="5020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02C8F"/>
                </a:solidFill>
                <a:latin typeface="+mj-lt"/>
              </a:rPr>
              <a:t>Based on venture self-report data</a:t>
            </a:r>
          </a:p>
        </p:txBody>
      </p:sp>
      <p:pic>
        <p:nvPicPr>
          <p:cNvPr id="4" name="Graphic 8" descr="Bar graph with upward trend with solid fill">
            <a:extLst>
              <a:ext uri="{FF2B5EF4-FFF2-40B4-BE49-F238E27FC236}">
                <a16:creationId xmlns:a16="http://schemas.microsoft.com/office/drawing/2014/main" id="{29660E84-B7E7-7D84-5432-4A18A28D5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1095" y="2393584"/>
            <a:ext cx="3046988" cy="3046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1D34E-C9E2-D791-B9B7-505AD0DE7F64}"/>
              </a:ext>
            </a:extLst>
          </p:cNvPr>
          <p:cNvSpPr txBox="1"/>
          <p:nvPr/>
        </p:nvSpPr>
        <p:spPr>
          <a:xfrm>
            <a:off x="10824208" y="63470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188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9A7293-9079-7B18-4760-F1B9759AA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820E9622-A789-AFC3-1E9F-305035AAB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E6F94E-233A-89AB-72BC-BC27611FF85B}"/>
              </a:ext>
            </a:extLst>
          </p:cNvPr>
          <p:cNvSpPr txBox="1"/>
          <p:nvPr/>
        </p:nvSpPr>
        <p:spPr>
          <a:xfrm>
            <a:off x="488252" y="1659013"/>
            <a:ext cx="83193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11 additional ventures (Cohort 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1 rural (9%), 8 minority (73%)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$1.1m+ in additional equity investment (personal funds, F&amp;F, angels)</a:t>
            </a:r>
            <a:r>
              <a:rPr lang="en-US" sz="2400" baseline="30000" dirty="0">
                <a:solidFill>
                  <a:srgbClr val="202C8F"/>
                </a:solidFill>
                <a:latin typeface="+mj-lt"/>
              </a:rPr>
              <a:t>1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$250k+ in debt financing</a:t>
            </a:r>
            <a:r>
              <a:rPr lang="en-US" sz="2400" baseline="30000" dirty="0">
                <a:solidFill>
                  <a:srgbClr val="202C8F"/>
                </a:solidFill>
                <a:latin typeface="+mj-lt"/>
              </a:rPr>
              <a:t>2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$6.3m+ in additional grant funding (non-EDA)</a:t>
            </a:r>
            <a:r>
              <a:rPr lang="en-US" sz="2400" baseline="30000" dirty="0">
                <a:solidFill>
                  <a:srgbClr val="202C8F"/>
                </a:solidFill>
                <a:latin typeface="+mj-lt"/>
              </a:rPr>
              <a:t>3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$2.6m in additional revenue generation</a:t>
            </a:r>
            <a:r>
              <a:rPr lang="en-US" sz="2400" baseline="30000" dirty="0">
                <a:solidFill>
                  <a:srgbClr val="202C8F"/>
                </a:solidFill>
                <a:latin typeface="+mj-lt"/>
              </a:rPr>
              <a:t>4</a:t>
            </a:r>
          </a:p>
          <a:p>
            <a:endParaRPr lang="en-US" sz="16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22 additional jobs created or retained</a:t>
            </a:r>
            <a:r>
              <a:rPr lang="en-US" sz="2400" baseline="30000" dirty="0">
                <a:solidFill>
                  <a:srgbClr val="202C8F"/>
                </a:solidFill>
                <a:latin typeface="+mj-lt"/>
              </a:rPr>
              <a:t>2</a:t>
            </a:r>
            <a:endParaRPr lang="en-US" sz="2400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AD4C73-EF25-E9C6-617A-13B7BE77A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277472"/>
            <a:ext cx="5590430" cy="1225296"/>
          </a:xfrm>
        </p:spPr>
        <p:txBody>
          <a:bodyPr/>
          <a:lstStyle/>
          <a:p>
            <a:r>
              <a:rPr lang="en-US" sz="3000" dirty="0"/>
              <a:t>accelerator Metrics</a:t>
            </a:r>
            <a:br>
              <a:rPr lang="en-US" sz="3000" dirty="0"/>
            </a:br>
            <a:r>
              <a:rPr lang="en-US" sz="3000" dirty="0"/>
              <a:t>improvements Q3-4 ‘24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8D5C0-5634-5823-F43D-A8451AA39607}"/>
              </a:ext>
            </a:extLst>
          </p:cNvPr>
          <p:cNvSpPr txBox="1"/>
          <p:nvPr/>
        </p:nvSpPr>
        <p:spPr>
          <a:xfrm>
            <a:off x="488253" y="5913412"/>
            <a:ext cx="6748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02C8F"/>
                </a:solidFill>
                <a:latin typeface="+mj-lt"/>
              </a:rPr>
              <a:t>1 - $1m Premier Resource Management; $100k other ventures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6B5AE-C732-7C80-707A-32D36F2103EA}"/>
              </a:ext>
            </a:extLst>
          </p:cNvPr>
          <p:cNvSpPr txBox="1"/>
          <p:nvPr/>
        </p:nvSpPr>
        <p:spPr>
          <a:xfrm>
            <a:off x="488253" y="6334307"/>
            <a:ext cx="6748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02C8F"/>
                </a:solidFill>
                <a:latin typeface="+mj-lt"/>
              </a:rPr>
              <a:t>3 - $6m Premier Resource Management; $300k other ventures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22BC9F-455B-7FD3-C860-BFA79A0C2128}"/>
              </a:ext>
            </a:extLst>
          </p:cNvPr>
          <p:cNvSpPr txBox="1"/>
          <p:nvPr/>
        </p:nvSpPr>
        <p:spPr>
          <a:xfrm>
            <a:off x="488253" y="6555409"/>
            <a:ext cx="6748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02C8F"/>
                </a:solidFill>
                <a:latin typeface="+mj-lt"/>
              </a:rPr>
              <a:t>4 – $2m due to improved reporting; $600k due to post accelerator growth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7A77F7-44F9-11DB-16C4-6E2D11C1E162}"/>
              </a:ext>
            </a:extLst>
          </p:cNvPr>
          <p:cNvSpPr txBox="1"/>
          <p:nvPr/>
        </p:nvSpPr>
        <p:spPr>
          <a:xfrm>
            <a:off x="488251" y="6130430"/>
            <a:ext cx="6748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02C8F"/>
                </a:solidFill>
                <a:latin typeface="+mj-lt"/>
              </a:rPr>
              <a:t>2 – Due to improved reporting</a:t>
            </a:r>
          </a:p>
        </p:txBody>
      </p:sp>
      <p:pic>
        <p:nvPicPr>
          <p:cNvPr id="13" name="Graphic 8" descr="Bar graph with upward trend with solid fill">
            <a:extLst>
              <a:ext uri="{FF2B5EF4-FFF2-40B4-BE49-F238E27FC236}">
                <a16:creationId xmlns:a16="http://schemas.microsoft.com/office/drawing/2014/main" id="{29660E84-B7E7-7D84-5432-4A18A28D5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3460" y="2492102"/>
            <a:ext cx="2502592" cy="2502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B82CA4-146F-961B-B529-85C294D9BF20}"/>
              </a:ext>
            </a:extLst>
          </p:cNvPr>
          <p:cNvSpPr txBox="1"/>
          <p:nvPr/>
        </p:nvSpPr>
        <p:spPr>
          <a:xfrm>
            <a:off x="10889412" y="632819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291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79DFC-61FB-0C20-6648-977D5B3C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B5F96B74-269D-5120-1563-F62BA81E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8E780-D84B-D6DF-0B1A-B92804FCEDF1}"/>
              </a:ext>
            </a:extLst>
          </p:cNvPr>
          <p:cNvSpPr txBox="1"/>
          <p:nvPr/>
        </p:nvSpPr>
        <p:spPr>
          <a:xfrm>
            <a:off x="396239" y="1882040"/>
            <a:ext cx="703384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$80k acquisition of </a:t>
            </a:r>
            <a:r>
              <a:rPr lang="en-US" sz="2200" dirty="0" err="1">
                <a:solidFill>
                  <a:srgbClr val="202C8F"/>
                </a:solidFill>
                <a:latin typeface="+mj-lt"/>
              </a:rPr>
              <a:t>MobileCarwashBako</a:t>
            </a:r>
            <a:endParaRPr lang="en-US" sz="22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1 additional venture sent to CSU-wide fall pitch event (5 total across three CSU-wide events since fall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2 additional anticipated for additional CSU-wide event spring 2025</a:t>
            </a:r>
          </a:p>
          <a:p>
            <a:endParaRPr lang="en-US" sz="22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14 total “ongoing concern” ventures (4 of which (28%) have garnered KVG interest)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C8F"/>
                </a:solidFill>
                <a:latin typeface="+mj-lt"/>
              </a:rPr>
              <a:t>Second Annual Pitch Championship Event tentatively planned for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7130F7-90DD-F961-2744-9ECFE9FF7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290281"/>
            <a:ext cx="5590430" cy="1225296"/>
          </a:xfrm>
        </p:spPr>
        <p:txBody>
          <a:bodyPr/>
          <a:lstStyle/>
          <a:p>
            <a:r>
              <a:rPr lang="en-US" dirty="0"/>
              <a:t>Founders club update</a:t>
            </a:r>
          </a:p>
        </p:txBody>
      </p:sp>
      <p:pic>
        <p:nvPicPr>
          <p:cNvPr id="4" name="Graphic 3" descr="Group success with solid fill">
            <a:extLst>
              <a:ext uri="{FF2B5EF4-FFF2-40B4-BE49-F238E27FC236}">
                <a16:creationId xmlns:a16="http://schemas.microsoft.com/office/drawing/2014/main" id="{02F70B4D-AC82-3179-893A-E53A216AB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3280" y="2362200"/>
            <a:ext cx="2286000" cy="228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5F5B0A-B648-DDCB-2828-A716D0BB6909}"/>
              </a:ext>
            </a:extLst>
          </p:cNvPr>
          <p:cNvSpPr txBox="1"/>
          <p:nvPr/>
        </p:nvSpPr>
        <p:spPr>
          <a:xfrm>
            <a:off x="10749280" y="630925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444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8AB2DF-2212-44C1-9196-8610E6060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EED380AF-5DF2-8F92-4451-702FF8C36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A4F42-D15C-FA03-FFDB-B6CD445F95FC}"/>
              </a:ext>
            </a:extLst>
          </p:cNvPr>
          <p:cNvSpPr txBox="1"/>
          <p:nvPr/>
        </p:nvSpPr>
        <p:spPr>
          <a:xfrm>
            <a:off x="548638" y="1642329"/>
            <a:ext cx="83321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200+ interested engineering students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12 R&amp;D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8 aerospace, 5 energy, 5 agriculture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Pipeline of 40+ additional potential projects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15 paid internship &amp; job applicants (2024)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2 full-time placements (NAWCWD, AFRL)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2 part-time placements (MASP, AFRL)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C8F"/>
                </a:solidFill>
                <a:latin typeface="+mj-lt"/>
              </a:rPr>
              <a:t>3 internship placements (MASP, AFRL)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7C2907-E1AF-202A-86A9-37E1DB85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270338"/>
            <a:ext cx="5590430" cy="1225296"/>
          </a:xfrm>
        </p:spPr>
        <p:txBody>
          <a:bodyPr/>
          <a:lstStyle/>
          <a:p>
            <a:r>
              <a:rPr lang="en-US" sz="3400" dirty="0"/>
              <a:t>CCETP METRICS inception TO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038606-91FC-E976-663A-7D7032B6B20D}"/>
              </a:ext>
            </a:extLst>
          </p:cNvPr>
          <p:cNvGrpSpPr/>
          <p:nvPr/>
        </p:nvGrpSpPr>
        <p:grpSpPr>
          <a:xfrm>
            <a:off x="9024659" y="2838527"/>
            <a:ext cx="2580640" cy="2113726"/>
            <a:chOff x="7582486" y="2627086"/>
            <a:chExt cx="3860800" cy="3447251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851B82F2-4EC1-D3B4-898A-60442A836142}"/>
                </a:ext>
              </a:extLst>
            </p:cNvPr>
            <p:cNvSpPr/>
            <p:nvPr/>
          </p:nvSpPr>
          <p:spPr>
            <a:xfrm>
              <a:off x="7582486" y="2627086"/>
              <a:ext cx="3860800" cy="3447251"/>
            </a:xfrm>
            <a:prstGeom prst="cloud">
              <a:avLst/>
            </a:prstGeom>
            <a:solidFill>
              <a:srgbClr val="202C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ightning Bolt 3">
              <a:extLst>
                <a:ext uri="{FF2B5EF4-FFF2-40B4-BE49-F238E27FC236}">
                  <a16:creationId xmlns:a16="http://schemas.microsoft.com/office/drawing/2014/main" id="{4EC23CAA-D1E6-44BC-F329-F4A097D5DB81}"/>
                </a:ext>
              </a:extLst>
            </p:cNvPr>
            <p:cNvSpPr/>
            <p:nvPr/>
          </p:nvSpPr>
          <p:spPr>
            <a:xfrm>
              <a:off x="8975857" y="3429000"/>
              <a:ext cx="1074057" cy="1596572"/>
            </a:xfrm>
            <a:prstGeom prst="lightningBol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7FBA514-3773-5418-6F32-FB144659AAB9}"/>
              </a:ext>
            </a:extLst>
          </p:cNvPr>
          <p:cNvSpPr txBox="1"/>
          <p:nvPr/>
        </p:nvSpPr>
        <p:spPr>
          <a:xfrm>
            <a:off x="10833341" y="635131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9827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81B900-5BA7-3012-47F9-925E994DB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782E623A-234F-D6CB-3942-B734B87C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46" cy="1495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AAB2F6-BBB5-858C-5F31-08C041968BB2}"/>
              </a:ext>
            </a:extLst>
          </p:cNvPr>
          <p:cNvSpPr txBox="1"/>
          <p:nvPr/>
        </p:nvSpPr>
        <p:spPr>
          <a:xfrm>
            <a:off x="548639" y="1642329"/>
            <a:ext cx="6628016" cy="506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02C8F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Spartan Systems</a:t>
            </a:r>
            <a:r>
              <a:rPr lang="en-US" sz="2400" dirty="0">
                <a:solidFill>
                  <a:srgbClr val="202C8F"/>
                </a:solidFill>
                <a:latin typeface="+mj-lt"/>
              </a:rPr>
              <a:t> (Accelerator)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</a:pPr>
            <a:endParaRPr lang="en-US" sz="1500" dirty="0">
              <a:solidFill>
                <a:srgbClr val="202C8F"/>
              </a:solidFill>
              <a:latin typeface="+mj-lt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solidFill>
                  <a:srgbClr val="202C8F"/>
                </a:solidFill>
                <a:latin typeface="+mj-lt"/>
              </a:rPr>
              <a:t>Inventory management software for aerospace aftermarket parts. Winner of CSUB 2023 Founders Club Pitch Championship ($5k). Winner of 3rd Place, Best Partnerships, 2024 Sunstone Capital CSU Startup Launch Competition ($1k). Won based on proposed cooperations to test the software with MASP tenants </a:t>
            </a:r>
            <a:r>
              <a:rPr lang="en-US" dirty="0" err="1">
                <a:solidFill>
                  <a:srgbClr val="202C8F"/>
                </a:solidFill>
                <a:latin typeface="+mj-lt"/>
              </a:rPr>
              <a:t>Stratolaunch</a:t>
            </a:r>
            <a:r>
              <a:rPr lang="en-US" dirty="0">
                <a:solidFill>
                  <a:srgbClr val="202C8F"/>
                </a:solidFill>
                <a:latin typeface="+mj-lt"/>
              </a:rPr>
              <a:t>, Interorbital Systems, and now-defunct Universal Hydrogen as well as the founder’s existing family business, </a:t>
            </a:r>
            <a:r>
              <a:rPr lang="en-US" dirty="0">
                <a:solidFill>
                  <a:srgbClr val="202C8F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Saif Industries</a:t>
            </a:r>
            <a:r>
              <a:rPr lang="en-US" dirty="0">
                <a:solidFill>
                  <a:srgbClr val="202C8F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highlight>
                <a:srgbClr val="FF0000"/>
              </a:highlight>
              <a:latin typeface="+mj-lt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02C8F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4C97AF-CD4B-830A-AB0D-1B14A7BDA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423121"/>
            <a:ext cx="5590430" cy="1225296"/>
          </a:xfrm>
        </p:spPr>
        <p:txBody>
          <a:bodyPr/>
          <a:lstStyle/>
          <a:p>
            <a:r>
              <a:rPr lang="en-US" sz="3800" dirty="0"/>
              <a:t>Aerospace R&amp;D projects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8C0D46-3D07-85C7-9CA0-6D3F9D635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876" y="2254395"/>
            <a:ext cx="2848132" cy="2622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E8C548-84CF-167B-4502-E03BFFC4DC68}"/>
              </a:ext>
            </a:extLst>
          </p:cNvPr>
          <p:cNvSpPr txBox="1"/>
          <p:nvPr/>
        </p:nvSpPr>
        <p:spPr>
          <a:xfrm>
            <a:off x="10779408" y="63405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C8F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3512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38558_Win32_v2" id="{4C05A457-285D-454C-A9EA-F338443A797C}" vid="{298C0BDB-2F83-41C5-B87D-3BE7246FD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D2ED2F-BDEE-47B8-82AA-B088E838B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EB4D8-2DC8-4900-B296-3F8E8CD9E6A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A2982D6-A655-4F26-86D7-B5C32A625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{A1D057B9-7AA6-402C-A3EB-E94D5EBCC34F}tf78438558_win32</Template>
  <TotalTime>4056</TotalTime>
  <Words>1404</Words>
  <Application>Microsoft Office PowerPoint</Application>
  <PresentationFormat>Widescreen</PresentationFormat>
  <Paragraphs>211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Sabon Next LT</vt:lpstr>
      <vt:lpstr>Office Theme</vt:lpstr>
      <vt:lpstr>CSUB CEI Year End Report 2024</vt:lpstr>
      <vt:lpstr>Mission</vt:lpstr>
      <vt:lpstr>Table of contents</vt:lpstr>
      <vt:lpstr>Accelerator FORMAT &amp; Improvements</vt:lpstr>
      <vt:lpstr>accelerator Metrics Inception TO DATE</vt:lpstr>
      <vt:lpstr>accelerator Metrics improvements Q3-4 ‘24</vt:lpstr>
      <vt:lpstr>Founders club update</vt:lpstr>
      <vt:lpstr>CCETP METRICS inception TO DATE</vt:lpstr>
      <vt:lpstr>Aerospace R&amp;D projects</vt:lpstr>
      <vt:lpstr>Aerospace R&amp;D projects</vt:lpstr>
      <vt:lpstr>Aerospace R&amp;D projects</vt:lpstr>
      <vt:lpstr>Aerospace R&amp;D projects</vt:lpstr>
      <vt:lpstr>Aerospace workforce development</vt:lpstr>
      <vt:lpstr>Aerospace workforce development</vt:lpstr>
      <vt:lpstr>Aerospace workforce development</vt:lpstr>
      <vt:lpstr>Original 5-year operating budget</vt:lpstr>
      <vt:lpstr>NEXT STEPS</vt:lpstr>
      <vt:lpstr>NEXT STEPS</vt:lpstr>
      <vt:lpstr>announcements</vt:lpstr>
      <vt:lpstr>Questions?   Debi Cours, CEI Executive director 661-654-2023 office | dcours@csub.edu  Jeremy Woods, CEI Managing director 213-400-0829 cell | jwoods7@csub.edu  Peter Burley, CCETP Coordinator 661-382-7604 cell | pburley1@csub.edu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CSUB Entrepreneurship &amp; INNOVATION Programs</dc:title>
  <dc:subject/>
  <dc:creator>Jeremy Alan Woods</dc:creator>
  <cp:lastModifiedBy>Jeremy Woods</cp:lastModifiedBy>
  <cp:revision>48</cp:revision>
  <dcterms:created xsi:type="dcterms:W3CDTF">2023-09-06T02:08:39Z</dcterms:created>
  <dcterms:modified xsi:type="dcterms:W3CDTF">2025-12-15T21:52:45Z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