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5" r:id="rId2"/>
    <p:sldId id="307" r:id="rId3"/>
    <p:sldId id="321" r:id="rId4"/>
    <p:sldId id="322" r:id="rId5"/>
    <p:sldId id="323" r:id="rId6"/>
    <p:sldId id="324" r:id="rId7"/>
    <p:sldId id="325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8347" autoAdjust="0"/>
  </p:normalViewPr>
  <p:slideViewPr>
    <p:cSldViewPr>
      <p:cViewPr varScale="1">
        <p:scale>
          <a:sx n="67" d="100"/>
          <a:sy n="67" d="100"/>
        </p:scale>
        <p:origin x="123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9F9F-D48A-4BA0-AB47-A2A4A756FA25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16C0F-EA2B-4939-B6AB-8E25E8613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11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7EAC01-ACD9-4B18-B4C8-A341643E8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97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53181-4A36-4C95-9D13-5CFFA4BE9B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94D6C-1A9D-43A0-B8E5-134EF7630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914400"/>
            <a:ext cx="196215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73405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D819F-1DFF-4383-816F-9F02146C0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CD75E-3572-4A31-820C-D9530A025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B4A36-2E94-4F2B-991D-56B3A7D9A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63763"/>
            <a:ext cx="38481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163763"/>
            <a:ext cx="38481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D8422-7D6E-48D5-9EA9-39169E95FC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1D288-0053-486F-AB45-4D1BAA0F4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2BA50-C8ED-42EE-9592-A14127B457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A2291-7128-4661-80C8-4451B16A68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3BF3-05C3-4FB7-94DA-4BA8EDD7D2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239EB-46E5-4AC1-9498-6B6209C5F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63763"/>
            <a:ext cx="7848600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29350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29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29350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181E83-24C3-4C02-9FCC-2BB1F3DCF40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3" name="Picture 19" descr="forUC09_9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81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jwoods7@csub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534400" cy="685800"/>
          </a:xfrm>
        </p:spPr>
        <p:txBody>
          <a:bodyPr/>
          <a:lstStyle/>
          <a:p>
            <a:r>
              <a:rPr lang="en-US" dirty="0"/>
              <a:t>Entrepreneurship Club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8382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511" y="56643"/>
              <a:ext cx="1096824" cy="7249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1" y="152401"/>
              <a:ext cx="1447799" cy="572513"/>
            </a:xfrm>
            <a:prstGeom prst="rect">
              <a:avLst/>
            </a:prstGeom>
          </p:spPr>
        </p:pic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304800" y="3657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i="1" kern="0" dirty="0"/>
              <a:t>Bank of America Speaker Panel Series</a:t>
            </a:r>
          </a:p>
          <a:p>
            <a:r>
              <a:rPr lang="en-US" sz="2800" i="1" kern="0" dirty="0"/>
              <a:t>Q1-Q2 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025E66-34B7-45CB-9E61-8905453B0923}"/>
              </a:ext>
            </a:extLst>
          </p:cNvPr>
          <p:cNvSpPr txBox="1"/>
          <p:nvPr/>
        </p:nvSpPr>
        <p:spPr>
          <a:xfrm>
            <a:off x="76201" y="6343650"/>
            <a:ext cx="8968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For more information please contact Dr. Jeremy Woods, </a:t>
            </a:r>
            <a:r>
              <a:rPr lang="en-US" sz="1600" dirty="0">
                <a:hlinkClick r:id="rId4"/>
              </a:rPr>
              <a:t>jwoods7@csub.edu</a:t>
            </a:r>
            <a:r>
              <a:rPr lang="en-US" sz="1600" dirty="0"/>
              <a:t>, 213-400-0829 (cell)</a:t>
            </a: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B97DB51E-8C26-40EF-A838-9C36BBEE6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39" y="152401"/>
            <a:ext cx="952633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2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685800"/>
          </a:xfrm>
        </p:spPr>
        <p:txBody>
          <a:bodyPr/>
          <a:lstStyle/>
          <a:p>
            <a:r>
              <a:rPr lang="en-US" sz="3000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Logistics						p. 3</a:t>
            </a:r>
          </a:p>
          <a:p>
            <a:r>
              <a:rPr lang="en-US" sz="2000" dirty="0"/>
              <a:t>Aerospace						p. 4</a:t>
            </a:r>
          </a:p>
          <a:p>
            <a:r>
              <a:rPr lang="en-US" sz="2000" dirty="0"/>
              <a:t>Petroleum						p. 5</a:t>
            </a:r>
          </a:p>
          <a:p>
            <a:r>
              <a:rPr lang="en-US" sz="2000" dirty="0"/>
              <a:t>Agriculture						p. 6</a:t>
            </a:r>
          </a:p>
          <a:p>
            <a:r>
              <a:rPr lang="en-US" sz="2000" dirty="0"/>
              <a:t>Health Care						p. 7</a:t>
            </a:r>
          </a:p>
          <a:p>
            <a:pPr marL="0" indent="0">
              <a:buNone/>
            </a:pPr>
            <a:endParaRPr lang="en-US" sz="15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8382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511" y="56643"/>
              <a:ext cx="1096824" cy="7249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1" y="152401"/>
              <a:ext cx="1447799" cy="572513"/>
            </a:xfrm>
            <a:prstGeom prst="rect">
              <a:avLst/>
            </a:prstGeom>
          </p:spPr>
        </p:pic>
      </p:grpSp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D3F46967-2ACC-4F7F-BEDE-E90C227A5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39" y="152401"/>
            <a:ext cx="952633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2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685800"/>
          </a:xfrm>
        </p:spPr>
        <p:txBody>
          <a:bodyPr/>
          <a:lstStyle/>
          <a:p>
            <a:r>
              <a:rPr lang="en-US" sz="3000" dirty="0"/>
              <a:t>Logistics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8382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511" y="56643"/>
              <a:ext cx="1096824" cy="7249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1" y="152401"/>
              <a:ext cx="1447799" cy="572513"/>
            </a:xfrm>
            <a:prstGeom prst="rect">
              <a:avLst/>
            </a:prstGeom>
          </p:spPr>
        </p:pic>
      </p:grpSp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FC47EBD0-44E2-42F6-BC49-ADBFB0143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39" y="152401"/>
            <a:ext cx="952633" cy="447737"/>
          </a:xfrm>
          <a:prstGeom prst="rect">
            <a:avLst/>
          </a:prstGeom>
        </p:spPr>
      </p:pic>
      <p:pic>
        <p:nvPicPr>
          <p:cNvPr id="14" name="Picture 13" descr="A picture containing sky, outdoor&#10;&#10;Description generated with high confidence">
            <a:extLst>
              <a:ext uri="{FF2B5EF4-FFF2-40B4-BE49-F238E27FC236}">
                <a16:creationId xmlns:a16="http://schemas.microsoft.com/office/drawing/2014/main" id="{93DB58A6-ABBA-4ED8-8CB7-BD24ED007A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676400"/>
            <a:ext cx="1589809" cy="194411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02DCB84-6992-4880-A47F-E6B6B5E7B3E4}"/>
              </a:ext>
            </a:extLst>
          </p:cNvPr>
          <p:cNvSpPr txBox="1">
            <a:spLocks/>
          </p:cNvSpPr>
          <p:nvPr/>
        </p:nvSpPr>
        <p:spPr bwMode="auto">
          <a:xfrm>
            <a:off x="1981200" y="1637286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Date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D83F7-43EE-442E-AB1C-C640F41D8BD5}"/>
              </a:ext>
            </a:extLst>
          </p:cNvPr>
          <p:cNvSpPr txBox="1">
            <a:spLocks/>
          </p:cNvSpPr>
          <p:nvPr/>
        </p:nvSpPr>
        <p:spPr bwMode="auto">
          <a:xfrm>
            <a:off x="2879380" y="1684848"/>
            <a:ext cx="2771776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Friday, February 1, 2019</a:t>
            </a:r>
          </a:p>
        </p:txBody>
      </p:sp>
      <p:pic>
        <p:nvPicPr>
          <p:cNvPr id="18" name="Picture 17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120E2110-9C76-4E35-8BF2-65D422CF85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63" y="1728626"/>
            <a:ext cx="2905125" cy="1927066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10CB86E-9222-473B-B89F-CED8F55B79D5}"/>
              </a:ext>
            </a:extLst>
          </p:cNvPr>
          <p:cNvSpPr txBox="1">
            <a:spLocks/>
          </p:cNvSpPr>
          <p:nvPr/>
        </p:nvSpPr>
        <p:spPr bwMode="auto">
          <a:xfrm>
            <a:off x="257174" y="4719848"/>
            <a:ext cx="1371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Speakers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BB443AF-8F6A-4670-895F-4F47A22E09EA}"/>
              </a:ext>
            </a:extLst>
          </p:cNvPr>
          <p:cNvSpPr txBox="1">
            <a:spLocks/>
          </p:cNvSpPr>
          <p:nvPr/>
        </p:nvSpPr>
        <p:spPr bwMode="auto">
          <a:xfrm>
            <a:off x="1990725" y="2087052"/>
            <a:ext cx="1828800" cy="4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Attendance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1D7A791-7BDC-488C-8F50-50FE534E2AA0}"/>
              </a:ext>
            </a:extLst>
          </p:cNvPr>
          <p:cNvSpPr txBox="1">
            <a:spLocks/>
          </p:cNvSpPr>
          <p:nvPr/>
        </p:nvSpPr>
        <p:spPr bwMode="auto">
          <a:xfrm>
            <a:off x="3603278" y="2113441"/>
            <a:ext cx="461066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80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2D751A7-6073-4AF8-B6DC-071E177D20BF}"/>
              </a:ext>
            </a:extLst>
          </p:cNvPr>
          <p:cNvSpPr txBox="1">
            <a:spLocks/>
          </p:cNvSpPr>
          <p:nvPr/>
        </p:nvSpPr>
        <p:spPr bwMode="auto">
          <a:xfrm>
            <a:off x="282584" y="5096296"/>
            <a:ext cx="8830541" cy="178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900" kern="0" dirty="0"/>
              <a:t>Raji Brar, Chief Operations Officer, </a:t>
            </a:r>
            <a:r>
              <a:rPr lang="en-US" sz="1900" b="1" u="sng" kern="0" dirty="0"/>
              <a:t>Countryside Market &amp; Restaurants</a:t>
            </a:r>
          </a:p>
          <a:p>
            <a:r>
              <a:rPr lang="en-US" sz="1900" kern="0" dirty="0"/>
              <a:t>Frank Gonzalez, Sr. Operations Manger, </a:t>
            </a:r>
            <a:r>
              <a:rPr lang="en-US" sz="1900" b="1" u="sng" kern="0" dirty="0"/>
              <a:t>Target Distribution Center</a:t>
            </a:r>
          </a:p>
          <a:p>
            <a:r>
              <a:rPr lang="en-US" sz="1900" kern="0" dirty="0"/>
              <a:t>Otto Petgrave, Owner, </a:t>
            </a:r>
            <a:r>
              <a:rPr lang="en-US" sz="1900" b="1" u="sng" kern="0" dirty="0"/>
              <a:t>OP Premium Star Logistics</a:t>
            </a:r>
          </a:p>
          <a:p>
            <a:r>
              <a:rPr lang="en-US" sz="1900" kern="0" dirty="0"/>
              <a:t>Paul Porter, Human Resource Manager, </a:t>
            </a:r>
            <a:r>
              <a:rPr lang="en-US" sz="1900" b="1" u="sng" kern="0" dirty="0"/>
              <a:t>Dollar General Distribution Center</a:t>
            </a:r>
          </a:p>
          <a:p>
            <a:r>
              <a:rPr lang="en-US" sz="1900" kern="0" dirty="0"/>
              <a:t>Nathan Thompson, Inbound/Outbound Manager, </a:t>
            </a:r>
            <a:r>
              <a:rPr lang="en-US" sz="1900" b="1" u="sng" kern="0" dirty="0"/>
              <a:t>Dollar General Distribution Center</a:t>
            </a:r>
          </a:p>
          <a:p>
            <a:r>
              <a:rPr lang="en-US" sz="1900" kern="0" dirty="0"/>
              <a:t>Brittany Watkins, Operations Manager, </a:t>
            </a:r>
            <a:r>
              <a:rPr lang="en-US" sz="1900" b="1" u="sng" kern="0" dirty="0"/>
              <a:t>Target Distribution Center</a:t>
            </a:r>
          </a:p>
          <a:p>
            <a:endParaRPr lang="en-US" sz="1600" b="1" u="sng" kern="0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38956C3-2CA2-478D-A25E-633063ED13E0}"/>
              </a:ext>
            </a:extLst>
          </p:cNvPr>
          <p:cNvSpPr txBox="1">
            <a:spLocks/>
          </p:cNvSpPr>
          <p:nvPr/>
        </p:nvSpPr>
        <p:spPr bwMode="auto">
          <a:xfrm>
            <a:off x="1981200" y="2536818"/>
            <a:ext cx="1828800" cy="4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Cost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2779083-1552-4E9C-BB07-7E7E402DF224}"/>
              </a:ext>
            </a:extLst>
          </p:cNvPr>
          <p:cNvSpPr txBox="1">
            <a:spLocks/>
          </p:cNvSpPr>
          <p:nvPr/>
        </p:nvSpPr>
        <p:spPr bwMode="auto">
          <a:xfrm>
            <a:off x="1981200" y="2980861"/>
            <a:ext cx="1981200" cy="68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Venture Ideas Discussed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1ECEBAC-3EAC-4DF7-B850-BB567898AED3}"/>
              </a:ext>
            </a:extLst>
          </p:cNvPr>
          <p:cNvSpPr txBox="1">
            <a:spLocks/>
          </p:cNvSpPr>
          <p:nvPr/>
        </p:nvSpPr>
        <p:spPr bwMode="auto">
          <a:xfrm>
            <a:off x="257174" y="4034048"/>
            <a:ext cx="3964365" cy="4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Job Opportunity Exposure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6D859B6-3CF6-479E-BE35-F974AE4931C7}"/>
              </a:ext>
            </a:extLst>
          </p:cNvPr>
          <p:cNvSpPr txBox="1">
            <a:spLocks/>
          </p:cNvSpPr>
          <p:nvPr/>
        </p:nvSpPr>
        <p:spPr bwMode="auto">
          <a:xfrm>
            <a:off x="3603278" y="2580813"/>
            <a:ext cx="1121122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$250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3E0EC1C-A7B7-435B-9C7C-DF4849600135}"/>
              </a:ext>
            </a:extLst>
          </p:cNvPr>
          <p:cNvSpPr txBox="1">
            <a:spLocks/>
          </p:cNvSpPr>
          <p:nvPr/>
        </p:nvSpPr>
        <p:spPr bwMode="auto">
          <a:xfrm>
            <a:off x="3850928" y="3028456"/>
            <a:ext cx="461066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2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AD2BC78-1614-42B4-8DF5-EE2DDE6C4255}"/>
              </a:ext>
            </a:extLst>
          </p:cNvPr>
          <p:cNvSpPr txBox="1">
            <a:spLocks/>
          </p:cNvSpPr>
          <p:nvPr/>
        </p:nvSpPr>
        <p:spPr bwMode="auto">
          <a:xfrm>
            <a:off x="3419475" y="3312147"/>
            <a:ext cx="2724150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(New product placement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B09F3AA-250D-4116-89A9-D0D004BE7F9B}"/>
              </a:ext>
            </a:extLst>
          </p:cNvPr>
          <p:cNvSpPr txBox="1">
            <a:spLocks/>
          </p:cNvSpPr>
          <p:nvPr/>
        </p:nvSpPr>
        <p:spPr bwMode="auto">
          <a:xfrm>
            <a:off x="238125" y="3638420"/>
            <a:ext cx="8724900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at Countryside, Target, and Dollar General; pitching student ventures to KVG)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B20FC85-0EDF-4E70-9243-1AD0CD33E2ED}"/>
              </a:ext>
            </a:extLst>
          </p:cNvPr>
          <p:cNvSpPr txBox="1">
            <a:spLocks/>
          </p:cNvSpPr>
          <p:nvPr/>
        </p:nvSpPr>
        <p:spPr bwMode="auto">
          <a:xfrm>
            <a:off x="3603279" y="4038689"/>
            <a:ext cx="5402610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Over 50 (Multiple internship and full-time positions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1175049-A0A7-4936-B424-B2C31E26417B}"/>
              </a:ext>
            </a:extLst>
          </p:cNvPr>
          <p:cNvSpPr txBox="1">
            <a:spLocks/>
          </p:cNvSpPr>
          <p:nvPr/>
        </p:nvSpPr>
        <p:spPr bwMode="auto">
          <a:xfrm>
            <a:off x="290511" y="4381168"/>
            <a:ext cx="8472489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with Target and Dollar General; additional opportunities with other panelists) </a:t>
            </a:r>
          </a:p>
        </p:txBody>
      </p:sp>
    </p:spTree>
    <p:extLst>
      <p:ext uri="{BB962C8B-B14F-4D97-AF65-F5344CB8AC3E}">
        <p14:creationId xmlns:p14="http://schemas.microsoft.com/office/powerpoint/2010/main" val="410181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685800"/>
          </a:xfrm>
        </p:spPr>
        <p:txBody>
          <a:bodyPr/>
          <a:lstStyle/>
          <a:p>
            <a:r>
              <a:rPr lang="en-US" sz="3000" dirty="0"/>
              <a:t>Aerospace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8382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511" y="56643"/>
              <a:ext cx="1096824" cy="7249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1" y="152401"/>
              <a:ext cx="1447799" cy="572513"/>
            </a:xfrm>
            <a:prstGeom prst="rect">
              <a:avLst/>
            </a:prstGeom>
          </p:spPr>
        </p:pic>
      </p:grpSp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FC47EBD0-44E2-42F6-BC49-ADBFB0143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39" y="152401"/>
            <a:ext cx="952633" cy="447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DB58A6-ABBA-4ED8-8CB7-BD24ED007A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8" y="1676400"/>
            <a:ext cx="1500842" cy="194411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02DCB84-6992-4880-A47F-E6B6B5E7B3E4}"/>
              </a:ext>
            </a:extLst>
          </p:cNvPr>
          <p:cNvSpPr txBox="1">
            <a:spLocks/>
          </p:cNvSpPr>
          <p:nvPr/>
        </p:nvSpPr>
        <p:spPr bwMode="auto">
          <a:xfrm>
            <a:off x="1981200" y="1637286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Date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D83F7-43EE-442E-AB1C-C640F41D8BD5}"/>
              </a:ext>
            </a:extLst>
          </p:cNvPr>
          <p:cNvSpPr txBox="1">
            <a:spLocks/>
          </p:cNvSpPr>
          <p:nvPr/>
        </p:nvSpPr>
        <p:spPr bwMode="auto">
          <a:xfrm>
            <a:off x="2879380" y="1684848"/>
            <a:ext cx="2771776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Friday, March 1, 2019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0E2110-9C76-4E35-8BF2-65D422CF85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63" y="1728626"/>
            <a:ext cx="2905124" cy="1927066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10CB86E-9222-473B-B89F-CED8F55B79D5}"/>
              </a:ext>
            </a:extLst>
          </p:cNvPr>
          <p:cNvSpPr txBox="1">
            <a:spLocks/>
          </p:cNvSpPr>
          <p:nvPr/>
        </p:nvSpPr>
        <p:spPr bwMode="auto">
          <a:xfrm>
            <a:off x="257174" y="4719848"/>
            <a:ext cx="1371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Speakers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BB443AF-8F6A-4670-895F-4F47A22E09EA}"/>
              </a:ext>
            </a:extLst>
          </p:cNvPr>
          <p:cNvSpPr txBox="1">
            <a:spLocks/>
          </p:cNvSpPr>
          <p:nvPr/>
        </p:nvSpPr>
        <p:spPr bwMode="auto">
          <a:xfrm>
            <a:off x="1990725" y="2087052"/>
            <a:ext cx="1828800" cy="4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Attendance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1D7A791-7BDC-488C-8F50-50FE534E2AA0}"/>
              </a:ext>
            </a:extLst>
          </p:cNvPr>
          <p:cNvSpPr txBox="1">
            <a:spLocks/>
          </p:cNvSpPr>
          <p:nvPr/>
        </p:nvSpPr>
        <p:spPr bwMode="auto">
          <a:xfrm>
            <a:off x="3603278" y="2113441"/>
            <a:ext cx="461066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70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2D751A7-6073-4AF8-B6DC-071E177D20BF}"/>
              </a:ext>
            </a:extLst>
          </p:cNvPr>
          <p:cNvSpPr txBox="1">
            <a:spLocks/>
          </p:cNvSpPr>
          <p:nvPr/>
        </p:nvSpPr>
        <p:spPr bwMode="auto">
          <a:xfrm>
            <a:off x="282584" y="5096296"/>
            <a:ext cx="8830541" cy="154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/>
              <a:t>Drew Christensen, Technical Operations Sr. Manager, </a:t>
            </a:r>
            <a:r>
              <a:rPr lang="en-US" sz="1600" b="1" u="sng" kern="0" dirty="0"/>
              <a:t>Northrop Grumman</a:t>
            </a:r>
          </a:p>
          <a:p>
            <a:r>
              <a:rPr lang="en-US" sz="1600" kern="0" dirty="0"/>
              <a:t>Derrick Hu, Deputy Director, Office of Small Business Programs, </a:t>
            </a:r>
            <a:r>
              <a:rPr lang="en-US" sz="1600" b="1" u="sng" kern="0" dirty="0"/>
              <a:t>China Lake Naval Weapons Center</a:t>
            </a:r>
          </a:p>
          <a:p>
            <a:r>
              <a:rPr lang="en-US" sz="1600" kern="0" dirty="0"/>
              <a:t>Cam Martin, former Chief of External Affairs, </a:t>
            </a:r>
            <a:r>
              <a:rPr lang="en-US" sz="1600" b="1" u="sng" kern="0" dirty="0"/>
              <a:t>NASA Armstrong Flight Research Center</a:t>
            </a:r>
          </a:p>
          <a:p>
            <a:r>
              <a:rPr lang="en-US" sz="1600" kern="0" dirty="0"/>
              <a:t>Todd Quelet, Site Manager, </a:t>
            </a:r>
            <a:r>
              <a:rPr lang="en-US" sz="1600" b="1" u="sng" kern="0" dirty="0" err="1"/>
              <a:t>Stratolaunch</a:t>
            </a:r>
            <a:endParaRPr lang="en-US" sz="1600" b="1" u="sng" kern="0" dirty="0"/>
          </a:p>
          <a:p>
            <a:endParaRPr lang="en-US" sz="1600" b="1" u="sng" kern="0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38956C3-2CA2-478D-A25E-633063ED13E0}"/>
              </a:ext>
            </a:extLst>
          </p:cNvPr>
          <p:cNvSpPr txBox="1">
            <a:spLocks/>
          </p:cNvSpPr>
          <p:nvPr/>
        </p:nvSpPr>
        <p:spPr bwMode="auto">
          <a:xfrm>
            <a:off x="1981200" y="2536818"/>
            <a:ext cx="1828800" cy="4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Cost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2779083-1552-4E9C-BB07-7E7E402DF224}"/>
              </a:ext>
            </a:extLst>
          </p:cNvPr>
          <p:cNvSpPr txBox="1">
            <a:spLocks/>
          </p:cNvSpPr>
          <p:nvPr/>
        </p:nvSpPr>
        <p:spPr bwMode="auto">
          <a:xfrm>
            <a:off x="1981200" y="2980861"/>
            <a:ext cx="1981200" cy="68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Venture Ideas Discussed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1ECEBAC-3EAC-4DF7-B850-BB567898AED3}"/>
              </a:ext>
            </a:extLst>
          </p:cNvPr>
          <p:cNvSpPr txBox="1">
            <a:spLocks/>
          </p:cNvSpPr>
          <p:nvPr/>
        </p:nvSpPr>
        <p:spPr bwMode="auto">
          <a:xfrm>
            <a:off x="257174" y="4034048"/>
            <a:ext cx="3964365" cy="4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Job Opportunity Exposure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6D859B6-3CF6-479E-BE35-F974AE4931C7}"/>
              </a:ext>
            </a:extLst>
          </p:cNvPr>
          <p:cNvSpPr txBox="1">
            <a:spLocks/>
          </p:cNvSpPr>
          <p:nvPr/>
        </p:nvSpPr>
        <p:spPr bwMode="auto">
          <a:xfrm>
            <a:off x="3603278" y="2580813"/>
            <a:ext cx="1121122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$350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3E0EC1C-A7B7-435B-9C7C-DF4849600135}"/>
              </a:ext>
            </a:extLst>
          </p:cNvPr>
          <p:cNvSpPr txBox="1">
            <a:spLocks/>
          </p:cNvSpPr>
          <p:nvPr/>
        </p:nvSpPr>
        <p:spPr bwMode="auto">
          <a:xfrm>
            <a:off x="3850928" y="3028456"/>
            <a:ext cx="461066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2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AD2BC78-1614-42B4-8DF5-EE2DDE6C4255}"/>
              </a:ext>
            </a:extLst>
          </p:cNvPr>
          <p:cNvSpPr txBox="1">
            <a:spLocks/>
          </p:cNvSpPr>
          <p:nvPr/>
        </p:nvSpPr>
        <p:spPr bwMode="auto">
          <a:xfrm>
            <a:off x="3419475" y="3312147"/>
            <a:ext cx="2724150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(Recruiting services to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B09F3AA-250D-4116-89A9-D0D004BE7F9B}"/>
              </a:ext>
            </a:extLst>
          </p:cNvPr>
          <p:cNvSpPr txBox="1">
            <a:spLocks/>
          </p:cNvSpPr>
          <p:nvPr/>
        </p:nvSpPr>
        <p:spPr bwMode="auto">
          <a:xfrm>
            <a:off x="238125" y="3638420"/>
            <a:ext cx="8822614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get Millennial engineers to relocate to Palmdale/Ridgecrest; networking in Mojave)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B20FC85-0EDF-4E70-9243-1AD0CD33E2ED}"/>
              </a:ext>
            </a:extLst>
          </p:cNvPr>
          <p:cNvSpPr txBox="1">
            <a:spLocks/>
          </p:cNvSpPr>
          <p:nvPr/>
        </p:nvSpPr>
        <p:spPr bwMode="auto">
          <a:xfrm>
            <a:off x="3579018" y="4064260"/>
            <a:ext cx="5426869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Over 100 (Multiple internship and full-time positions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1175049-A0A7-4936-B424-B2C31E26417B}"/>
              </a:ext>
            </a:extLst>
          </p:cNvPr>
          <p:cNvSpPr txBox="1">
            <a:spLocks/>
          </p:cNvSpPr>
          <p:nvPr/>
        </p:nvSpPr>
        <p:spPr bwMode="auto">
          <a:xfrm>
            <a:off x="290511" y="4381168"/>
            <a:ext cx="8822614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with NASA, China Lake, and Northrop Grumman; additional opportunities in Mojave) </a:t>
            </a:r>
          </a:p>
        </p:txBody>
      </p:sp>
    </p:spTree>
    <p:extLst>
      <p:ext uri="{BB962C8B-B14F-4D97-AF65-F5344CB8AC3E}">
        <p14:creationId xmlns:p14="http://schemas.microsoft.com/office/powerpoint/2010/main" val="273959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685800"/>
          </a:xfrm>
        </p:spPr>
        <p:txBody>
          <a:bodyPr/>
          <a:lstStyle/>
          <a:p>
            <a:r>
              <a:rPr lang="en-US" sz="3000" dirty="0"/>
              <a:t>Petroleum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8382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511" y="56643"/>
              <a:ext cx="1096824" cy="7249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1" y="152401"/>
              <a:ext cx="1447799" cy="572513"/>
            </a:xfrm>
            <a:prstGeom prst="rect">
              <a:avLst/>
            </a:prstGeom>
          </p:spPr>
        </p:pic>
      </p:grpSp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FC47EBD0-44E2-42F6-BC49-ADBFB0143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39" y="152401"/>
            <a:ext cx="952633" cy="447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DB58A6-ABBA-4ED8-8CB7-BD24ED007A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1540220" cy="194411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02DCB84-6992-4880-A47F-E6B6B5E7B3E4}"/>
              </a:ext>
            </a:extLst>
          </p:cNvPr>
          <p:cNvSpPr txBox="1">
            <a:spLocks/>
          </p:cNvSpPr>
          <p:nvPr/>
        </p:nvSpPr>
        <p:spPr bwMode="auto">
          <a:xfrm>
            <a:off x="1981200" y="1637286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Date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D83F7-43EE-442E-AB1C-C640F41D8BD5}"/>
              </a:ext>
            </a:extLst>
          </p:cNvPr>
          <p:cNvSpPr txBox="1">
            <a:spLocks/>
          </p:cNvSpPr>
          <p:nvPr/>
        </p:nvSpPr>
        <p:spPr bwMode="auto">
          <a:xfrm>
            <a:off x="2879380" y="1684848"/>
            <a:ext cx="2771776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Friday, March 29, 2019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0E2110-9C76-4E35-8BF2-65D422CF85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14" y="1728626"/>
            <a:ext cx="2569421" cy="1927066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10CB86E-9222-473B-B89F-CED8F55B79D5}"/>
              </a:ext>
            </a:extLst>
          </p:cNvPr>
          <p:cNvSpPr txBox="1">
            <a:spLocks/>
          </p:cNvSpPr>
          <p:nvPr/>
        </p:nvSpPr>
        <p:spPr bwMode="auto">
          <a:xfrm>
            <a:off x="257174" y="4676385"/>
            <a:ext cx="1371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Speakers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BB443AF-8F6A-4670-895F-4F47A22E09EA}"/>
              </a:ext>
            </a:extLst>
          </p:cNvPr>
          <p:cNvSpPr txBox="1">
            <a:spLocks/>
          </p:cNvSpPr>
          <p:nvPr/>
        </p:nvSpPr>
        <p:spPr bwMode="auto">
          <a:xfrm>
            <a:off x="1990725" y="2087052"/>
            <a:ext cx="1828800" cy="4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Attendance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1D7A791-7BDC-488C-8F50-50FE534E2AA0}"/>
              </a:ext>
            </a:extLst>
          </p:cNvPr>
          <p:cNvSpPr txBox="1">
            <a:spLocks/>
          </p:cNvSpPr>
          <p:nvPr/>
        </p:nvSpPr>
        <p:spPr bwMode="auto">
          <a:xfrm>
            <a:off x="3603278" y="2113441"/>
            <a:ext cx="461066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70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2D751A7-6073-4AF8-B6DC-071E177D20BF}"/>
              </a:ext>
            </a:extLst>
          </p:cNvPr>
          <p:cNvSpPr txBox="1">
            <a:spLocks/>
          </p:cNvSpPr>
          <p:nvPr/>
        </p:nvSpPr>
        <p:spPr bwMode="auto">
          <a:xfrm>
            <a:off x="282584" y="5019527"/>
            <a:ext cx="8830541" cy="154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kern="0" dirty="0"/>
              <a:t>Burton Ellison, former Sr. Geologist, </a:t>
            </a:r>
            <a:r>
              <a:rPr lang="en-US" sz="1400" b="1" u="sng" kern="0" dirty="0"/>
              <a:t>E&amp;B Natural Resources</a:t>
            </a:r>
          </a:p>
          <a:p>
            <a:r>
              <a:rPr lang="en-US" sz="1400" kern="0" dirty="0"/>
              <a:t>Tamer Ghobrial, Mechanical Integrity Engineering Lead, </a:t>
            </a:r>
            <a:r>
              <a:rPr lang="en-US" sz="1400" b="1" u="sng" kern="0" dirty="0"/>
              <a:t>CRC</a:t>
            </a:r>
          </a:p>
          <a:p>
            <a:r>
              <a:rPr lang="en-US" sz="1400" kern="0" dirty="0"/>
              <a:t>Jesse Holman, Owner, </a:t>
            </a:r>
            <a:r>
              <a:rPr lang="en-US" sz="1400" b="1" u="sng" kern="0" dirty="0"/>
              <a:t>Enova</a:t>
            </a:r>
          </a:p>
          <a:p>
            <a:r>
              <a:rPr lang="en-US" sz="1400" kern="0" dirty="0"/>
              <a:t>Derrick McCain, Vice President, North America, </a:t>
            </a:r>
            <a:r>
              <a:rPr lang="en-US" sz="1400" b="1" u="sng" kern="0" dirty="0" err="1"/>
              <a:t>Applus</a:t>
            </a:r>
            <a:r>
              <a:rPr lang="en-US" sz="1400" b="1" u="sng" kern="0" dirty="0"/>
              <a:t>+ RTD</a:t>
            </a:r>
          </a:p>
          <a:p>
            <a:r>
              <a:rPr lang="en-US" sz="1400" kern="0" dirty="0"/>
              <a:t>Scott Sindelar, Technical Team Lead, </a:t>
            </a:r>
            <a:r>
              <a:rPr lang="en-US" sz="1400" b="1" u="sng" kern="0" dirty="0"/>
              <a:t>CRC</a:t>
            </a:r>
          </a:p>
          <a:p>
            <a:r>
              <a:rPr lang="en-US" sz="1400" kern="0" dirty="0"/>
              <a:t>Claude Vaughn, HR Manager, </a:t>
            </a:r>
            <a:r>
              <a:rPr lang="en-US" sz="1400" b="1" u="sng" kern="0" dirty="0"/>
              <a:t>Chevron</a:t>
            </a:r>
          </a:p>
          <a:p>
            <a:r>
              <a:rPr lang="en-US" sz="1400" kern="0" dirty="0"/>
              <a:t>John Yu, former Oil &amp; Gas Engineer, </a:t>
            </a:r>
            <a:r>
              <a:rPr lang="en-US" sz="1400" b="1" u="sng" kern="0" dirty="0"/>
              <a:t>CA Division of Oil, Gas, &amp; Geothermal Resources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38956C3-2CA2-478D-A25E-633063ED13E0}"/>
              </a:ext>
            </a:extLst>
          </p:cNvPr>
          <p:cNvSpPr txBox="1">
            <a:spLocks/>
          </p:cNvSpPr>
          <p:nvPr/>
        </p:nvSpPr>
        <p:spPr bwMode="auto">
          <a:xfrm>
            <a:off x="1981200" y="2536818"/>
            <a:ext cx="1828800" cy="4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Cost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2779083-1552-4E9C-BB07-7E7E402DF224}"/>
              </a:ext>
            </a:extLst>
          </p:cNvPr>
          <p:cNvSpPr txBox="1">
            <a:spLocks/>
          </p:cNvSpPr>
          <p:nvPr/>
        </p:nvSpPr>
        <p:spPr bwMode="auto">
          <a:xfrm>
            <a:off x="1981200" y="2980861"/>
            <a:ext cx="1981200" cy="68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Venture Ideas Discussed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1ECEBAC-3EAC-4DF7-B850-BB567898AED3}"/>
              </a:ext>
            </a:extLst>
          </p:cNvPr>
          <p:cNvSpPr txBox="1">
            <a:spLocks/>
          </p:cNvSpPr>
          <p:nvPr/>
        </p:nvSpPr>
        <p:spPr bwMode="auto">
          <a:xfrm>
            <a:off x="257174" y="4034048"/>
            <a:ext cx="3964365" cy="4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Job Opportunity Exposure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6D859B6-3CF6-479E-BE35-F974AE4931C7}"/>
              </a:ext>
            </a:extLst>
          </p:cNvPr>
          <p:cNvSpPr txBox="1">
            <a:spLocks/>
          </p:cNvSpPr>
          <p:nvPr/>
        </p:nvSpPr>
        <p:spPr bwMode="auto">
          <a:xfrm>
            <a:off x="3603278" y="2580813"/>
            <a:ext cx="1121122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$350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3E0EC1C-A7B7-435B-9C7C-DF4849600135}"/>
              </a:ext>
            </a:extLst>
          </p:cNvPr>
          <p:cNvSpPr txBox="1">
            <a:spLocks/>
          </p:cNvSpPr>
          <p:nvPr/>
        </p:nvSpPr>
        <p:spPr bwMode="auto">
          <a:xfrm>
            <a:off x="3850928" y="3028456"/>
            <a:ext cx="461066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7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AD2BC78-1614-42B4-8DF5-EE2DDE6C4255}"/>
              </a:ext>
            </a:extLst>
          </p:cNvPr>
          <p:cNvSpPr txBox="1">
            <a:spLocks/>
          </p:cNvSpPr>
          <p:nvPr/>
        </p:nvSpPr>
        <p:spPr bwMode="auto">
          <a:xfrm>
            <a:off x="3312318" y="3311697"/>
            <a:ext cx="2824163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(Big data, water recycling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B09F3AA-250D-4116-89A9-D0D004BE7F9B}"/>
              </a:ext>
            </a:extLst>
          </p:cNvPr>
          <p:cNvSpPr txBox="1">
            <a:spLocks/>
          </p:cNvSpPr>
          <p:nvPr/>
        </p:nvSpPr>
        <p:spPr bwMode="auto">
          <a:xfrm>
            <a:off x="238125" y="3638420"/>
            <a:ext cx="8724900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extraction/productivity improvement, carbon sequestration, safety/regulatory issues)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B20FC85-0EDF-4E70-9243-1AD0CD33E2ED}"/>
              </a:ext>
            </a:extLst>
          </p:cNvPr>
          <p:cNvSpPr txBox="1">
            <a:spLocks/>
          </p:cNvSpPr>
          <p:nvPr/>
        </p:nvSpPr>
        <p:spPr bwMode="auto">
          <a:xfrm>
            <a:off x="3603278" y="4057829"/>
            <a:ext cx="5509847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Over 100 (Multiple internship and full-time positions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1175049-A0A7-4936-B424-B2C31E26417B}"/>
              </a:ext>
            </a:extLst>
          </p:cNvPr>
          <p:cNvSpPr txBox="1">
            <a:spLocks/>
          </p:cNvSpPr>
          <p:nvPr/>
        </p:nvSpPr>
        <p:spPr bwMode="auto">
          <a:xfrm>
            <a:off x="290511" y="4381168"/>
            <a:ext cx="8672514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with CRC and </a:t>
            </a:r>
            <a:r>
              <a:rPr lang="en-US" sz="1800" kern="0" dirty="0" err="1"/>
              <a:t>Applus</a:t>
            </a:r>
            <a:r>
              <a:rPr lang="en-US" sz="1800" kern="0" dirty="0"/>
              <a:t>+ RTD; indirect opportunities with Chevron and independents) </a:t>
            </a:r>
          </a:p>
        </p:txBody>
      </p:sp>
    </p:spTree>
    <p:extLst>
      <p:ext uri="{BB962C8B-B14F-4D97-AF65-F5344CB8AC3E}">
        <p14:creationId xmlns:p14="http://schemas.microsoft.com/office/powerpoint/2010/main" val="257108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685800"/>
          </a:xfrm>
        </p:spPr>
        <p:txBody>
          <a:bodyPr/>
          <a:lstStyle/>
          <a:p>
            <a:r>
              <a:rPr lang="en-US" sz="3000" dirty="0"/>
              <a:t>Agriculture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8382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511" y="56643"/>
              <a:ext cx="1096824" cy="7249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1" y="152401"/>
              <a:ext cx="1447799" cy="572513"/>
            </a:xfrm>
            <a:prstGeom prst="rect">
              <a:avLst/>
            </a:prstGeom>
          </p:spPr>
        </p:pic>
      </p:grpSp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FC47EBD0-44E2-42F6-BC49-ADBFB0143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39" y="152401"/>
            <a:ext cx="952633" cy="447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DB58A6-ABBA-4ED8-8CB7-BD24ED007A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1540220" cy="194411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02DCB84-6992-4880-A47F-E6B6B5E7B3E4}"/>
              </a:ext>
            </a:extLst>
          </p:cNvPr>
          <p:cNvSpPr txBox="1">
            <a:spLocks/>
          </p:cNvSpPr>
          <p:nvPr/>
        </p:nvSpPr>
        <p:spPr bwMode="auto">
          <a:xfrm>
            <a:off x="1981200" y="1637286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Date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D83F7-43EE-442E-AB1C-C640F41D8BD5}"/>
              </a:ext>
            </a:extLst>
          </p:cNvPr>
          <p:cNvSpPr txBox="1">
            <a:spLocks/>
          </p:cNvSpPr>
          <p:nvPr/>
        </p:nvSpPr>
        <p:spPr bwMode="auto">
          <a:xfrm>
            <a:off x="2879380" y="1684848"/>
            <a:ext cx="2771776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Tuesday, April 23, 2019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0E2110-9C76-4E35-8BF2-65D422CF85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14" y="1728626"/>
            <a:ext cx="2569421" cy="1927066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10CB86E-9222-473B-B89F-CED8F55B79D5}"/>
              </a:ext>
            </a:extLst>
          </p:cNvPr>
          <p:cNvSpPr txBox="1">
            <a:spLocks/>
          </p:cNvSpPr>
          <p:nvPr/>
        </p:nvSpPr>
        <p:spPr bwMode="auto">
          <a:xfrm>
            <a:off x="257174" y="4666983"/>
            <a:ext cx="1371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Speakers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BB443AF-8F6A-4670-895F-4F47A22E09EA}"/>
              </a:ext>
            </a:extLst>
          </p:cNvPr>
          <p:cNvSpPr txBox="1">
            <a:spLocks/>
          </p:cNvSpPr>
          <p:nvPr/>
        </p:nvSpPr>
        <p:spPr bwMode="auto">
          <a:xfrm>
            <a:off x="1990725" y="2087052"/>
            <a:ext cx="1828800" cy="4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Attendance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1D7A791-7BDC-488C-8F50-50FE534E2AA0}"/>
              </a:ext>
            </a:extLst>
          </p:cNvPr>
          <p:cNvSpPr txBox="1">
            <a:spLocks/>
          </p:cNvSpPr>
          <p:nvPr/>
        </p:nvSpPr>
        <p:spPr bwMode="auto">
          <a:xfrm>
            <a:off x="3603278" y="2113441"/>
            <a:ext cx="461066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35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2D751A7-6073-4AF8-B6DC-071E177D20BF}"/>
              </a:ext>
            </a:extLst>
          </p:cNvPr>
          <p:cNvSpPr txBox="1">
            <a:spLocks/>
          </p:cNvSpPr>
          <p:nvPr/>
        </p:nvSpPr>
        <p:spPr bwMode="auto">
          <a:xfrm>
            <a:off x="282584" y="5008170"/>
            <a:ext cx="8830541" cy="191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/>
              <a:t>Ian Joachim, Director of Financial Planning &amp; Analysis, </a:t>
            </a:r>
            <a:r>
              <a:rPr lang="en-US" sz="1600" b="1" u="sng" kern="0" dirty="0"/>
              <a:t>Wonderful Orchards</a:t>
            </a:r>
          </a:p>
          <a:p>
            <a:r>
              <a:rPr lang="en-US" sz="1600" kern="0" dirty="0"/>
              <a:t>Ben Laverty III, President/CEO, </a:t>
            </a:r>
            <a:r>
              <a:rPr lang="en-US" sz="1600" b="1" u="sng" kern="0" dirty="0"/>
              <a:t>California Safety Training Corp.</a:t>
            </a:r>
            <a:r>
              <a:rPr lang="en-US" sz="1600" kern="0" dirty="0"/>
              <a:t> and Board Member, </a:t>
            </a:r>
            <a:r>
              <a:rPr lang="en-US" sz="1600" b="1" u="sng" kern="0" dirty="0"/>
              <a:t>Kern County Farm Bureau</a:t>
            </a:r>
          </a:p>
          <a:p>
            <a:r>
              <a:rPr lang="en-US" sz="1600" kern="0" dirty="0"/>
              <a:t>Nicholas McGill, Ag Consultant &amp; Owner, </a:t>
            </a:r>
            <a:r>
              <a:rPr lang="en-US" sz="1600" b="1" u="sng" kern="0" dirty="0"/>
              <a:t>Kern Irrigation Scheduling</a:t>
            </a:r>
          </a:p>
          <a:p>
            <a:r>
              <a:rPr lang="en-US" sz="1600" kern="0" dirty="0"/>
              <a:t>April Morris, Director of Employee Learning &amp; Development, </a:t>
            </a:r>
            <a:r>
              <a:rPr lang="en-US" sz="1600" b="1" u="sng" kern="0" dirty="0"/>
              <a:t>Grimmway Farms</a:t>
            </a:r>
          </a:p>
          <a:p>
            <a:r>
              <a:rPr lang="en-US" sz="1600" kern="0" dirty="0"/>
              <a:t>Mike Pitter, Rental Fleet Manager P.E., </a:t>
            </a:r>
            <a:r>
              <a:rPr lang="en-US" sz="1600" b="1" u="sng" kern="0" dirty="0"/>
              <a:t>Rain for Rent</a:t>
            </a:r>
          </a:p>
          <a:p>
            <a:r>
              <a:rPr lang="en-US" sz="1600" kern="0" dirty="0"/>
              <a:t>Clay Watson, CEO, </a:t>
            </a:r>
            <a:r>
              <a:rPr lang="en-US" sz="1600" b="1" u="sng" kern="0" dirty="0"/>
              <a:t>JSC Agricultural Supply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38956C3-2CA2-478D-A25E-633063ED13E0}"/>
              </a:ext>
            </a:extLst>
          </p:cNvPr>
          <p:cNvSpPr txBox="1">
            <a:spLocks/>
          </p:cNvSpPr>
          <p:nvPr/>
        </p:nvSpPr>
        <p:spPr bwMode="auto">
          <a:xfrm>
            <a:off x="1981200" y="2536818"/>
            <a:ext cx="1828800" cy="4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Cost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2779083-1552-4E9C-BB07-7E7E402DF224}"/>
              </a:ext>
            </a:extLst>
          </p:cNvPr>
          <p:cNvSpPr txBox="1">
            <a:spLocks/>
          </p:cNvSpPr>
          <p:nvPr/>
        </p:nvSpPr>
        <p:spPr bwMode="auto">
          <a:xfrm>
            <a:off x="1981200" y="2980861"/>
            <a:ext cx="1981200" cy="68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Venture Ideas Discussed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1ECEBAC-3EAC-4DF7-B850-BB567898AED3}"/>
              </a:ext>
            </a:extLst>
          </p:cNvPr>
          <p:cNvSpPr txBox="1">
            <a:spLocks/>
          </p:cNvSpPr>
          <p:nvPr/>
        </p:nvSpPr>
        <p:spPr bwMode="auto">
          <a:xfrm>
            <a:off x="257174" y="4034048"/>
            <a:ext cx="3964365" cy="4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Job Opportunity Exposure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6D859B6-3CF6-479E-BE35-F974AE4931C7}"/>
              </a:ext>
            </a:extLst>
          </p:cNvPr>
          <p:cNvSpPr txBox="1">
            <a:spLocks/>
          </p:cNvSpPr>
          <p:nvPr/>
        </p:nvSpPr>
        <p:spPr bwMode="auto">
          <a:xfrm>
            <a:off x="3603278" y="2580813"/>
            <a:ext cx="1121122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$350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3E0EC1C-A7B7-435B-9C7C-DF4849600135}"/>
              </a:ext>
            </a:extLst>
          </p:cNvPr>
          <p:cNvSpPr txBox="1">
            <a:spLocks/>
          </p:cNvSpPr>
          <p:nvPr/>
        </p:nvSpPr>
        <p:spPr bwMode="auto">
          <a:xfrm>
            <a:off x="3850928" y="3028456"/>
            <a:ext cx="461066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6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AD2BC78-1614-42B4-8DF5-EE2DDE6C4255}"/>
              </a:ext>
            </a:extLst>
          </p:cNvPr>
          <p:cNvSpPr txBox="1">
            <a:spLocks/>
          </p:cNvSpPr>
          <p:nvPr/>
        </p:nvSpPr>
        <p:spPr bwMode="auto">
          <a:xfrm>
            <a:off x="3419475" y="3312147"/>
            <a:ext cx="2724150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(Big data, productivity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B09F3AA-250D-4116-89A9-D0D004BE7F9B}"/>
              </a:ext>
            </a:extLst>
          </p:cNvPr>
          <p:cNvSpPr txBox="1">
            <a:spLocks/>
          </p:cNvSpPr>
          <p:nvPr/>
        </p:nvSpPr>
        <p:spPr bwMode="auto">
          <a:xfrm>
            <a:off x="238125" y="3638420"/>
            <a:ext cx="8724900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improvements, water conservation, safety/regulatory issues, sustainability)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B20FC85-0EDF-4E70-9243-1AD0CD33E2ED}"/>
              </a:ext>
            </a:extLst>
          </p:cNvPr>
          <p:cNvSpPr txBox="1">
            <a:spLocks/>
          </p:cNvSpPr>
          <p:nvPr/>
        </p:nvSpPr>
        <p:spPr bwMode="auto">
          <a:xfrm>
            <a:off x="3571874" y="4067291"/>
            <a:ext cx="5314952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Over 50 (Multiple internship and full-time positions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1175049-A0A7-4936-B424-B2C31E26417B}"/>
              </a:ext>
            </a:extLst>
          </p:cNvPr>
          <p:cNvSpPr txBox="1">
            <a:spLocks/>
          </p:cNvSpPr>
          <p:nvPr/>
        </p:nvSpPr>
        <p:spPr bwMode="auto">
          <a:xfrm>
            <a:off x="290511" y="4381168"/>
            <a:ext cx="8472489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with Wonderful and Grimmway; additional positions with other panelists) </a:t>
            </a:r>
          </a:p>
        </p:txBody>
      </p:sp>
    </p:spTree>
    <p:extLst>
      <p:ext uri="{BB962C8B-B14F-4D97-AF65-F5344CB8AC3E}">
        <p14:creationId xmlns:p14="http://schemas.microsoft.com/office/powerpoint/2010/main" val="205525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685800"/>
          </a:xfrm>
        </p:spPr>
        <p:txBody>
          <a:bodyPr/>
          <a:lstStyle/>
          <a:p>
            <a:r>
              <a:rPr lang="en-US" sz="3000" dirty="0"/>
              <a:t>Health Care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8382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511" y="56643"/>
              <a:ext cx="1096824" cy="7249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1" y="152401"/>
              <a:ext cx="1447799" cy="572513"/>
            </a:xfrm>
            <a:prstGeom prst="rect">
              <a:avLst/>
            </a:prstGeom>
          </p:spPr>
        </p:pic>
      </p:grpSp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FC47EBD0-44E2-42F6-BC49-ADBFB0143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39" y="152401"/>
            <a:ext cx="952633" cy="447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DB58A6-ABBA-4ED8-8CB7-BD24ED007A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676400"/>
            <a:ext cx="1540220" cy="194411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02DCB84-6992-4880-A47F-E6B6B5E7B3E4}"/>
              </a:ext>
            </a:extLst>
          </p:cNvPr>
          <p:cNvSpPr txBox="1">
            <a:spLocks/>
          </p:cNvSpPr>
          <p:nvPr/>
        </p:nvSpPr>
        <p:spPr bwMode="auto">
          <a:xfrm>
            <a:off x="1981200" y="1637286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Date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D83F7-43EE-442E-AB1C-C640F41D8BD5}"/>
              </a:ext>
            </a:extLst>
          </p:cNvPr>
          <p:cNvSpPr txBox="1">
            <a:spLocks/>
          </p:cNvSpPr>
          <p:nvPr/>
        </p:nvSpPr>
        <p:spPr bwMode="auto">
          <a:xfrm>
            <a:off x="2879380" y="1684848"/>
            <a:ext cx="2771776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Thursday, May 2, 2019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0E2110-9C76-4E35-8BF2-65D422CF85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14" y="1835685"/>
            <a:ext cx="2569421" cy="1712947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10CB86E-9222-473B-B89F-CED8F55B79D5}"/>
              </a:ext>
            </a:extLst>
          </p:cNvPr>
          <p:cNvSpPr txBox="1">
            <a:spLocks/>
          </p:cNvSpPr>
          <p:nvPr/>
        </p:nvSpPr>
        <p:spPr bwMode="auto">
          <a:xfrm>
            <a:off x="257174" y="4666983"/>
            <a:ext cx="1371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Speakers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BB443AF-8F6A-4670-895F-4F47A22E09EA}"/>
              </a:ext>
            </a:extLst>
          </p:cNvPr>
          <p:cNvSpPr txBox="1">
            <a:spLocks/>
          </p:cNvSpPr>
          <p:nvPr/>
        </p:nvSpPr>
        <p:spPr bwMode="auto">
          <a:xfrm>
            <a:off x="1990725" y="2087052"/>
            <a:ext cx="1828800" cy="4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Attendance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1D7A791-7BDC-488C-8F50-50FE534E2AA0}"/>
              </a:ext>
            </a:extLst>
          </p:cNvPr>
          <p:cNvSpPr txBox="1">
            <a:spLocks/>
          </p:cNvSpPr>
          <p:nvPr/>
        </p:nvSpPr>
        <p:spPr bwMode="auto">
          <a:xfrm>
            <a:off x="3603278" y="2113441"/>
            <a:ext cx="461066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75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2D751A7-6073-4AF8-B6DC-071E177D20BF}"/>
              </a:ext>
            </a:extLst>
          </p:cNvPr>
          <p:cNvSpPr txBox="1">
            <a:spLocks/>
          </p:cNvSpPr>
          <p:nvPr/>
        </p:nvSpPr>
        <p:spPr bwMode="auto">
          <a:xfrm>
            <a:off x="282584" y="5008170"/>
            <a:ext cx="8830541" cy="191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/>
              <a:t>Tony Carbone, Chief Information Officer, </a:t>
            </a:r>
            <a:r>
              <a:rPr lang="en-US" sz="1600" b="1" u="sng" kern="0" dirty="0"/>
              <a:t>Omni Family Health</a:t>
            </a:r>
          </a:p>
          <a:p>
            <a:r>
              <a:rPr lang="en-US" sz="1600" kern="0" dirty="0"/>
              <a:t>Julie Juarez-Ceja, Community Liaison &amp; Educator, </a:t>
            </a:r>
            <a:r>
              <a:rPr lang="en-US" sz="1600" b="1" u="sng" kern="0" dirty="0"/>
              <a:t>Alzheimer’s Disease Association of Kern County</a:t>
            </a:r>
          </a:p>
          <a:p>
            <a:r>
              <a:rPr lang="en-US" sz="1600" kern="0" dirty="0"/>
              <a:t>Ken Keller, President &amp; CEO, </a:t>
            </a:r>
            <a:r>
              <a:rPr lang="en-US" sz="1600" b="1" u="sng" kern="0" dirty="0"/>
              <a:t>Bakersfield Memorial Hospital (Dignity Health)</a:t>
            </a:r>
          </a:p>
          <a:p>
            <a:r>
              <a:rPr lang="en-US" sz="1600" kern="0" dirty="0"/>
              <a:t>Neeraj Rama, Chief Investment Officer and Head of Strategic Collaborations &amp; Innovations, </a:t>
            </a:r>
            <a:r>
              <a:rPr lang="en-US" sz="1600" b="1" u="sng" kern="0" dirty="0"/>
              <a:t>Comprehensive Blood &amp; Cancer Center</a:t>
            </a:r>
          </a:p>
          <a:p>
            <a:r>
              <a:rPr lang="en-US" sz="1600" kern="0" dirty="0"/>
              <a:t>David Womack, Senior Vice President, </a:t>
            </a:r>
            <a:r>
              <a:rPr lang="en-US" sz="1600" b="1" u="sng" kern="0" dirty="0"/>
              <a:t>Kaiser Permanente</a:t>
            </a:r>
          </a:p>
          <a:p>
            <a:r>
              <a:rPr lang="en-US" sz="1600" kern="0" dirty="0"/>
              <a:t>Kevin Yebuah, Supervisor of Data Analytics &amp; Reporting, </a:t>
            </a:r>
            <a:r>
              <a:rPr lang="en-US" sz="1600" b="1" u="sng" kern="0" dirty="0"/>
              <a:t>Kern Health Systems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38956C3-2CA2-478D-A25E-633063ED13E0}"/>
              </a:ext>
            </a:extLst>
          </p:cNvPr>
          <p:cNvSpPr txBox="1">
            <a:spLocks/>
          </p:cNvSpPr>
          <p:nvPr/>
        </p:nvSpPr>
        <p:spPr bwMode="auto">
          <a:xfrm>
            <a:off x="1981200" y="2536818"/>
            <a:ext cx="1828800" cy="4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Cost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2779083-1552-4E9C-BB07-7E7E402DF224}"/>
              </a:ext>
            </a:extLst>
          </p:cNvPr>
          <p:cNvSpPr txBox="1">
            <a:spLocks/>
          </p:cNvSpPr>
          <p:nvPr/>
        </p:nvSpPr>
        <p:spPr bwMode="auto">
          <a:xfrm>
            <a:off x="1981200" y="2980861"/>
            <a:ext cx="1981200" cy="68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Venture Ideas Discussed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1ECEBAC-3EAC-4DF7-B850-BB567898AED3}"/>
              </a:ext>
            </a:extLst>
          </p:cNvPr>
          <p:cNvSpPr txBox="1">
            <a:spLocks/>
          </p:cNvSpPr>
          <p:nvPr/>
        </p:nvSpPr>
        <p:spPr bwMode="auto">
          <a:xfrm>
            <a:off x="257174" y="4034048"/>
            <a:ext cx="3964365" cy="4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/>
              <a:t>Job Opportunity Exposure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6D859B6-3CF6-479E-BE35-F974AE4931C7}"/>
              </a:ext>
            </a:extLst>
          </p:cNvPr>
          <p:cNvSpPr txBox="1">
            <a:spLocks/>
          </p:cNvSpPr>
          <p:nvPr/>
        </p:nvSpPr>
        <p:spPr bwMode="auto">
          <a:xfrm>
            <a:off x="3603278" y="2580813"/>
            <a:ext cx="1121122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$350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3E0EC1C-A7B7-435B-9C7C-DF4849600135}"/>
              </a:ext>
            </a:extLst>
          </p:cNvPr>
          <p:cNvSpPr txBox="1">
            <a:spLocks/>
          </p:cNvSpPr>
          <p:nvPr/>
        </p:nvSpPr>
        <p:spPr bwMode="auto">
          <a:xfrm>
            <a:off x="3850928" y="3028456"/>
            <a:ext cx="461066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13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AD2BC78-1614-42B4-8DF5-EE2DDE6C4255}"/>
              </a:ext>
            </a:extLst>
          </p:cNvPr>
          <p:cNvSpPr txBox="1">
            <a:spLocks/>
          </p:cNvSpPr>
          <p:nvPr/>
        </p:nvSpPr>
        <p:spPr bwMode="auto">
          <a:xfrm>
            <a:off x="3389236" y="3312147"/>
            <a:ext cx="2879378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(app development, healthy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B09F3AA-250D-4116-89A9-D0D004BE7F9B}"/>
              </a:ext>
            </a:extLst>
          </p:cNvPr>
          <p:cNvSpPr txBox="1">
            <a:spLocks/>
          </p:cNvSpPr>
          <p:nvPr/>
        </p:nvSpPr>
        <p:spPr bwMode="auto">
          <a:xfrm>
            <a:off x="238125" y="3638420"/>
            <a:ext cx="8724900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behavior encouragement, infrastructure outsourcing, and big data, among others)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B20FC85-0EDF-4E70-9243-1AD0CD33E2ED}"/>
              </a:ext>
            </a:extLst>
          </p:cNvPr>
          <p:cNvSpPr txBox="1">
            <a:spLocks/>
          </p:cNvSpPr>
          <p:nvPr/>
        </p:nvSpPr>
        <p:spPr bwMode="auto">
          <a:xfrm>
            <a:off x="3505200" y="4057275"/>
            <a:ext cx="5607925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Over 50 (Numerous internship and full-time positions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1175049-A0A7-4936-B424-B2C31E26417B}"/>
              </a:ext>
            </a:extLst>
          </p:cNvPr>
          <p:cNvSpPr txBox="1">
            <a:spLocks/>
          </p:cNvSpPr>
          <p:nvPr/>
        </p:nvSpPr>
        <p:spPr bwMode="auto">
          <a:xfrm>
            <a:off x="290511" y="4381168"/>
            <a:ext cx="8596315" cy="4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with Kaiser Permanente, Dignity, &amp; Omni; additional positions with other panelists) </a:t>
            </a:r>
          </a:p>
        </p:txBody>
      </p:sp>
    </p:spTree>
    <p:extLst>
      <p:ext uri="{BB962C8B-B14F-4D97-AF65-F5344CB8AC3E}">
        <p14:creationId xmlns:p14="http://schemas.microsoft.com/office/powerpoint/2010/main" val="3048358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3711</TotalTime>
  <Words>678</Words>
  <Application>Microsoft Office PowerPoint</Application>
  <PresentationFormat>On-screen Show (4:3)</PresentationFormat>
  <Paragraphs>115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Default Design</vt:lpstr>
      <vt:lpstr>Entrepreneurship Club</vt:lpstr>
      <vt:lpstr>Contents</vt:lpstr>
      <vt:lpstr>Logistics</vt:lpstr>
      <vt:lpstr>Aerospace</vt:lpstr>
      <vt:lpstr>Petroleum</vt:lpstr>
      <vt:lpstr>Agriculture</vt:lpstr>
      <vt:lpstr>Health Care</vt:lpstr>
    </vt:vector>
  </TitlesOfParts>
  <Company>University of Cincinnati, uc.edu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</dc:creator>
  <cp:lastModifiedBy>Jeremy Woods</cp:lastModifiedBy>
  <cp:revision>361</cp:revision>
  <dcterms:created xsi:type="dcterms:W3CDTF">2011-03-17T02:58:29Z</dcterms:created>
  <dcterms:modified xsi:type="dcterms:W3CDTF">2019-05-13T02:57:27Z</dcterms:modified>
</cp:coreProperties>
</file>