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5"/>
  </p:notesMasterIdLst>
  <p:sldIdLst>
    <p:sldId id="278" r:id="rId5"/>
    <p:sldId id="280" r:id="rId6"/>
    <p:sldId id="279" r:id="rId7"/>
    <p:sldId id="285" r:id="rId8"/>
    <p:sldId id="284" r:id="rId9"/>
    <p:sldId id="283" r:id="rId10"/>
    <p:sldId id="286" r:id="rId11"/>
    <p:sldId id="287" r:id="rId12"/>
    <p:sldId id="288" r:id="rId13"/>
    <p:sldId id="289" r:id="rId14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FCC00"/>
    <a:srgbClr val="FDFBF6"/>
    <a:srgbClr val="AAC4E9"/>
    <a:srgbClr val="F5CDCE"/>
    <a:srgbClr val="DF8C8C"/>
    <a:srgbClr val="D4D593"/>
    <a:srgbClr val="E6F0FE"/>
    <a:srgbClr val="CDBE8A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09" autoAdjust="0"/>
  </p:normalViewPr>
  <p:slideViewPr>
    <p:cSldViewPr snapToGrid="0" snapToObjects="1">
      <p:cViewPr varScale="1">
        <p:scale>
          <a:sx n="69" d="100"/>
          <a:sy n="69" d="100"/>
        </p:scale>
        <p:origin x="780" y="60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b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b" anchorCtr="0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457200"/>
            <a:ext cx="987552" cy="274320"/>
          </a:xfrm>
        </p:spPr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7244" y="2816352"/>
            <a:ext cx="6950730" cy="1225296"/>
          </a:xfrm>
        </p:spPr>
        <p:txBody>
          <a:bodyPr/>
          <a:lstStyle/>
          <a:p>
            <a:r>
              <a:rPr lang="en-US" dirty="0"/>
              <a:t>CSUB Entrepreneurship &amp; INNOVATION Programs</a:t>
            </a:r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B77556A4-3299-BFA2-D2C1-EA5FBD460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39746" cy="14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B77556A4-3299-BFA2-D2C1-EA5FBD460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39746" cy="1495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C3120A-9AA7-2D1B-6E56-C18EDA0B55FE}"/>
              </a:ext>
            </a:extLst>
          </p:cNvPr>
          <p:cNvSpPr txBox="1"/>
          <p:nvPr/>
        </p:nvSpPr>
        <p:spPr>
          <a:xfrm>
            <a:off x="195831" y="1815569"/>
            <a:ext cx="703384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400" u="sng" dirty="0">
                <a:solidFill>
                  <a:srgbClr val="202C8F"/>
                </a:solidFill>
                <a:latin typeface="+mj-lt"/>
              </a:rPr>
              <a:t>Continuing Ed Program Expansion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2C8F"/>
                </a:solidFill>
                <a:latin typeface="+mj-lt"/>
              </a:rPr>
              <a:t>10+ high-impact training modules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C8F"/>
              </a:solidFill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2C8F"/>
                </a:solidFill>
                <a:latin typeface="+mj-lt"/>
              </a:rPr>
              <a:t>100+ participants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C8F"/>
              </a:solidFill>
              <a:latin typeface="+mj-lt"/>
            </a:endParaRPr>
          </a:p>
          <a:p>
            <a:pPr lvl="1"/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1" algn="ctr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solidFill>
                  <a:srgbClr val="202C8F"/>
                </a:solidFill>
                <a:latin typeface="+mj-lt"/>
              </a:rPr>
              <a:t>Student Entrepreneurship Club Relaunch</a:t>
            </a: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C8F"/>
              </a:solidFill>
              <a:latin typeface="+mj-lt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2C8F"/>
                </a:solidFill>
                <a:latin typeface="+mj-lt"/>
              </a:rPr>
              <a:t>Bi-weekly meetings</a:t>
            </a: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C8F"/>
              </a:solidFill>
              <a:latin typeface="+mj-lt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2C8F"/>
                </a:solidFill>
                <a:latin typeface="+mj-lt"/>
              </a:rPr>
              <a:t>Quarterly speaker panels</a:t>
            </a: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C8F"/>
              </a:solidFill>
              <a:latin typeface="+mj-lt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2C8F"/>
                </a:solidFill>
                <a:latin typeface="+mj-lt"/>
              </a:rPr>
              <a:t>100+ active members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5EBE325-C2AB-9D76-71CC-F5307D1EB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0" y="180284"/>
            <a:ext cx="5590430" cy="1225296"/>
          </a:xfrm>
        </p:spPr>
        <p:txBody>
          <a:bodyPr/>
          <a:lstStyle/>
          <a:p>
            <a:r>
              <a:rPr lang="en-US" dirty="0"/>
              <a:t>2023-2024 Goals</a:t>
            </a:r>
          </a:p>
        </p:txBody>
      </p:sp>
      <p:pic>
        <p:nvPicPr>
          <p:cNvPr id="9" name="Graphic 8" descr="Bar graph with upward trend with solid fill">
            <a:extLst>
              <a:ext uri="{FF2B5EF4-FFF2-40B4-BE49-F238E27FC236}">
                <a16:creationId xmlns:a16="http://schemas.microsoft.com/office/drawing/2014/main" id="{74780C90-A21F-C277-4EB5-2DDEDBEBC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9095" y="2360999"/>
            <a:ext cx="3486443" cy="348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75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B77556A4-3299-BFA2-D2C1-EA5FBD460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39746" cy="1495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C3120A-9AA7-2D1B-6E56-C18EDA0B55FE}"/>
              </a:ext>
            </a:extLst>
          </p:cNvPr>
          <p:cNvSpPr txBox="1"/>
          <p:nvPr/>
        </p:nvSpPr>
        <p:spPr>
          <a:xfrm>
            <a:off x="548640" y="1660858"/>
            <a:ext cx="70338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Venture Accelerator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02C8F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Aerospace Innovation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02C8F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New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02C8F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Founders Club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02C8F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Continuing Ed Expansion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02C8F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Student Entrepreneurship Club Relaunch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B6980-B7C4-7C17-73EC-B4CAB0D30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43" y="246635"/>
            <a:ext cx="5691138" cy="1225296"/>
          </a:xfrm>
        </p:spPr>
        <p:txBody>
          <a:bodyPr/>
          <a:lstStyle/>
          <a:p>
            <a:r>
              <a:rPr lang="en-US" dirty="0"/>
              <a:t>OVERVIEW of programs</a:t>
            </a:r>
          </a:p>
        </p:txBody>
      </p:sp>
      <p:pic>
        <p:nvPicPr>
          <p:cNvPr id="9" name="Graphic 8" descr="Checklist with solid fill">
            <a:extLst>
              <a:ext uri="{FF2B5EF4-FFF2-40B4-BE49-F238E27FC236}">
                <a16:creationId xmlns:a16="http://schemas.microsoft.com/office/drawing/2014/main" id="{6CF84FBD-4DB9-3BFB-C91E-51733DA79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82486" y="2236443"/>
            <a:ext cx="3634793" cy="363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20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B77556A4-3299-BFA2-D2C1-EA5FBD460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39746" cy="1495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C3120A-9AA7-2D1B-6E56-C18EDA0B55FE}"/>
              </a:ext>
            </a:extLst>
          </p:cNvPr>
          <p:cNvSpPr txBox="1"/>
          <p:nvPr/>
        </p:nvSpPr>
        <p:spPr>
          <a:xfrm>
            <a:off x="548639" y="2157045"/>
            <a:ext cx="70338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15 new business starts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202C8F"/>
              </a:solidFill>
              <a:latin typeface="+mj-lt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$150k in seed stage investment (personal funds and </a:t>
            </a:r>
            <a:r>
              <a:rPr lang="en-US" sz="2400" dirty="0" err="1">
                <a:solidFill>
                  <a:srgbClr val="202C8F"/>
                </a:solidFill>
                <a:latin typeface="+mj-lt"/>
              </a:rPr>
              <a:t>f&amp;f</a:t>
            </a:r>
            <a:r>
              <a:rPr lang="en-US" sz="2400" dirty="0">
                <a:solidFill>
                  <a:srgbClr val="202C8F"/>
                </a:solidFill>
                <a:latin typeface="+mj-lt"/>
              </a:rPr>
              <a:t> investors)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02C8F"/>
              </a:solidFill>
              <a:latin typeface="+mj-lt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$300k in </a:t>
            </a:r>
            <a:r>
              <a:rPr lang="en-US" sz="2400" dirty="0" err="1">
                <a:solidFill>
                  <a:srgbClr val="202C8F"/>
                </a:solidFill>
                <a:latin typeface="+mj-lt"/>
              </a:rPr>
              <a:t>CalSeed</a:t>
            </a:r>
            <a:r>
              <a:rPr lang="en-US" sz="2400" dirty="0">
                <a:solidFill>
                  <a:srgbClr val="202C8F"/>
                </a:solidFill>
                <a:latin typeface="+mj-lt"/>
              </a:rPr>
              <a:t> grant funding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02C8F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$600k in annualized revenue growth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5EBE325-C2AB-9D76-71CC-F5307D1EB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0" y="740379"/>
            <a:ext cx="5590430" cy="1225296"/>
          </a:xfrm>
        </p:spPr>
        <p:txBody>
          <a:bodyPr/>
          <a:lstStyle/>
          <a:p>
            <a:r>
              <a:rPr lang="en-US" dirty="0"/>
              <a:t>2022-2023 accelerator Metrics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6C18D5-2DD8-754F-F841-41DF4A4BEA48}"/>
              </a:ext>
            </a:extLst>
          </p:cNvPr>
          <p:cNvGrpSpPr/>
          <p:nvPr/>
        </p:nvGrpSpPr>
        <p:grpSpPr>
          <a:xfrm>
            <a:off x="7582486" y="2627086"/>
            <a:ext cx="3860800" cy="3447251"/>
            <a:chOff x="7582486" y="2627086"/>
            <a:chExt cx="3860800" cy="3447251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F187AD40-D99F-8677-2409-0C55822602A1}"/>
                </a:ext>
              </a:extLst>
            </p:cNvPr>
            <p:cNvSpPr/>
            <p:nvPr/>
          </p:nvSpPr>
          <p:spPr>
            <a:xfrm>
              <a:off x="7582486" y="2627086"/>
              <a:ext cx="3860800" cy="3447251"/>
            </a:xfrm>
            <a:prstGeom prst="cloud">
              <a:avLst/>
            </a:prstGeom>
            <a:solidFill>
              <a:srgbClr val="202C8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ightning Bolt 3">
              <a:extLst>
                <a:ext uri="{FF2B5EF4-FFF2-40B4-BE49-F238E27FC236}">
                  <a16:creationId xmlns:a16="http://schemas.microsoft.com/office/drawing/2014/main" id="{3B1D64B8-A488-0685-C450-E0D414A34A4D}"/>
                </a:ext>
              </a:extLst>
            </p:cNvPr>
            <p:cNvSpPr/>
            <p:nvPr/>
          </p:nvSpPr>
          <p:spPr>
            <a:xfrm>
              <a:off x="8975857" y="3429000"/>
              <a:ext cx="1074057" cy="1596572"/>
            </a:xfrm>
            <a:prstGeom prst="lightningBol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9491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B77556A4-3299-BFA2-D2C1-EA5FBD460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39746" cy="1495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C3120A-9AA7-2D1B-6E56-C18EDA0B55FE}"/>
              </a:ext>
            </a:extLst>
          </p:cNvPr>
          <p:cNvSpPr txBox="1"/>
          <p:nvPr/>
        </p:nvSpPr>
        <p:spPr>
          <a:xfrm>
            <a:off x="548639" y="2219146"/>
            <a:ext cx="70338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7.75 FTE jobs created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02C8F"/>
              </a:solidFill>
              <a:latin typeface="+mj-lt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3 patent filings in process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02C8F"/>
              </a:solidFill>
              <a:latin typeface="+mj-lt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3 copyright filings in process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02C8F"/>
              </a:solidFill>
              <a:latin typeface="+mj-lt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02C8F"/>
              </a:solidFill>
              <a:latin typeface="+mj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5EBE325-C2AB-9D76-71CC-F5307D1EB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0" y="740379"/>
            <a:ext cx="5590430" cy="1225296"/>
          </a:xfrm>
        </p:spPr>
        <p:txBody>
          <a:bodyPr/>
          <a:lstStyle/>
          <a:p>
            <a:r>
              <a:rPr lang="en-US" dirty="0"/>
              <a:t>2022-2023 accelerator Metrics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3E0A52A-DC65-CB32-AA25-27C47EF0C508}"/>
              </a:ext>
            </a:extLst>
          </p:cNvPr>
          <p:cNvGrpSpPr/>
          <p:nvPr/>
        </p:nvGrpSpPr>
        <p:grpSpPr>
          <a:xfrm>
            <a:off x="7582486" y="2627086"/>
            <a:ext cx="3860800" cy="3447251"/>
            <a:chOff x="7582486" y="2627086"/>
            <a:chExt cx="3860800" cy="3447251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F515A379-51CA-429E-A61F-8E062CCCB98A}"/>
                </a:ext>
              </a:extLst>
            </p:cNvPr>
            <p:cNvSpPr/>
            <p:nvPr/>
          </p:nvSpPr>
          <p:spPr>
            <a:xfrm>
              <a:off x="7582486" y="2627086"/>
              <a:ext cx="3860800" cy="3447251"/>
            </a:xfrm>
            <a:prstGeom prst="cloud">
              <a:avLst/>
            </a:prstGeom>
            <a:solidFill>
              <a:srgbClr val="202C8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ightning Bolt 3">
              <a:extLst>
                <a:ext uri="{FF2B5EF4-FFF2-40B4-BE49-F238E27FC236}">
                  <a16:creationId xmlns:a16="http://schemas.microsoft.com/office/drawing/2014/main" id="{9CA32814-C2F6-703C-F2EB-850580D7AA7D}"/>
                </a:ext>
              </a:extLst>
            </p:cNvPr>
            <p:cNvSpPr/>
            <p:nvPr/>
          </p:nvSpPr>
          <p:spPr>
            <a:xfrm>
              <a:off x="8975857" y="3429000"/>
              <a:ext cx="1074057" cy="1596572"/>
            </a:xfrm>
            <a:prstGeom prst="lightningBol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5802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B77556A4-3299-BFA2-D2C1-EA5FBD460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39746" cy="1495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C3120A-9AA7-2D1B-6E56-C18EDA0B55FE}"/>
              </a:ext>
            </a:extLst>
          </p:cNvPr>
          <p:cNvSpPr txBox="1"/>
          <p:nvPr/>
        </p:nvSpPr>
        <p:spPr>
          <a:xfrm>
            <a:off x="548640" y="1689557"/>
            <a:ext cx="703384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Nearly 200 interested computer science and electrical engineering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02C8F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Faculty expertise 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02C8F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Digital modeling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02C8F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Machine Learning &amp; AI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02C8F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Microgrids &amp; Renewable Energy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02C8F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Fluid Dynamics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B6980-B7C4-7C17-73EC-B4CAB0D30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43" y="747817"/>
            <a:ext cx="5691138" cy="1225296"/>
          </a:xfrm>
        </p:spPr>
        <p:txBody>
          <a:bodyPr/>
          <a:lstStyle/>
          <a:p>
            <a:r>
              <a:rPr lang="en-US" dirty="0"/>
              <a:t>Campus Aerospace recruiting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D5002DB5-039D-BD2E-EE58-F6ECDEBC3A2F}"/>
              </a:ext>
            </a:extLst>
          </p:cNvPr>
          <p:cNvSpPr/>
          <p:nvPr/>
        </p:nvSpPr>
        <p:spPr>
          <a:xfrm>
            <a:off x="7582486" y="2627086"/>
            <a:ext cx="3860800" cy="3447251"/>
          </a:xfrm>
          <a:prstGeom prst="cloud">
            <a:avLst/>
          </a:prstGeom>
          <a:solidFill>
            <a:srgbClr val="202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ghtning Bolt 7">
            <a:extLst>
              <a:ext uri="{FF2B5EF4-FFF2-40B4-BE49-F238E27FC236}">
                <a16:creationId xmlns:a16="http://schemas.microsoft.com/office/drawing/2014/main" id="{A11A01BE-A4A1-A888-F84A-325A285D71DD}"/>
              </a:ext>
            </a:extLst>
          </p:cNvPr>
          <p:cNvSpPr/>
          <p:nvPr/>
        </p:nvSpPr>
        <p:spPr>
          <a:xfrm>
            <a:off x="8975857" y="3429000"/>
            <a:ext cx="1074057" cy="1596572"/>
          </a:xfrm>
          <a:prstGeom prst="lightningBol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91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B77556A4-3299-BFA2-D2C1-EA5FBD460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096000" cy="14844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C3120A-9AA7-2D1B-6E56-C18EDA0B55FE}"/>
              </a:ext>
            </a:extLst>
          </p:cNvPr>
          <p:cNvSpPr txBox="1"/>
          <p:nvPr/>
        </p:nvSpPr>
        <p:spPr>
          <a:xfrm>
            <a:off x="504768" y="1595021"/>
            <a:ext cx="59224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Drone &amp; Laser Technology (Navy)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02C8F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Satellite Thruster Sustainable Fuel Technology (Air Force)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02C8F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Hypersonic Vehicle Surfaces (NASA)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02C8F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Nanoparticle Modeling for Composite Materials (CSUB Faculty)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02C8F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And More!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B6980-B7C4-7C17-73EC-B4CAB0D30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59203"/>
            <a:ext cx="6096000" cy="1225296"/>
          </a:xfrm>
        </p:spPr>
        <p:txBody>
          <a:bodyPr/>
          <a:lstStyle/>
          <a:p>
            <a:r>
              <a:rPr lang="en-US" dirty="0"/>
              <a:t>Aerospace </a:t>
            </a:r>
            <a:r>
              <a:rPr lang="en-US" dirty="0" err="1"/>
              <a:t>r&amp;D</a:t>
            </a:r>
            <a:r>
              <a:rPr lang="en-US" dirty="0"/>
              <a:t> projects</a:t>
            </a:r>
          </a:p>
        </p:txBody>
      </p:sp>
      <p:pic>
        <p:nvPicPr>
          <p:cNvPr id="4" name="Picture 3" descr="A drone flying through the air&#10;&#10;Description automatically generated">
            <a:extLst>
              <a:ext uri="{FF2B5EF4-FFF2-40B4-BE49-F238E27FC236}">
                <a16:creationId xmlns:a16="http://schemas.microsoft.com/office/drawing/2014/main" id="{7D52EF7E-44B4-3076-1111-23417721D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518" y="1672276"/>
            <a:ext cx="2321169" cy="1544633"/>
          </a:xfrm>
          <a:prstGeom prst="rect">
            <a:avLst/>
          </a:prstGeom>
        </p:spPr>
      </p:pic>
      <p:pic>
        <p:nvPicPr>
          <p:cNvPr id="9" name="Picture 8" descr="A satellite in space with blue lights&#10;&#10;Description automatically generated">
            <a:extLst>
              <a:ext uri="{FF2B5EF4-FFF2-40B4-BE49-F238E27FC236}">
                <a16:creationId xmlns:a16="http://schemas.microsoft.com/office/drawing/2014/main" id="{F487FD9E-4356-637E-F7E4-EC59237CE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2191" y="2693125"/>
            <a:ext cx="2452915" cy="14717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B87213-82B8-6187-8007-6DB8235EA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8677" y="3593450"/>
            <a:ext cx="2341010" cy="13161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0CEC62-F056-E31A-BDC7-19D1A08738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942" t="20348" r="8845" b="22776"/>
          <a:stretch/>
        </p:blipFill>
        <p:spPr>
          <a:xfrm>
            <a:off x="9035312" y="5148417"/>
            <a:ext cx="2954216" cy="116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8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B77556A4-3299-BFA2-D2C1-EA5FBD460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39746" cy="1495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C3120A-9AA7-2D1B-6E56-C18EDA0B55FE}"/>
              </a:ext>
            </a:extLst>
          </p:cNvPr>
          <p:cNvSpPr txBox="1"/>
          <p:nvPr/>
        </p:nvSpPr>
        <p:spPr>
          <a:xfrm>
            <a:off x="195831" y="1534287"/>
            <a:ext cx="703384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algn="ctr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solidFill>
                  <a:srgbClr val="202C8F"/>
                </a:solidFill>
                <a:latin typeface="+mj-lt"/>
              </a:rPr>
              <a:t>Accelerator</a:t>
            </a:r>
          </a:p>
          <a:p>
            <a:pPr marL="285750" marR="0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02C8F"/>
              </a:solidFill>
              <a:latin typeface="+mj-lt"/>
            </a:endParaRP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2C8F"/>
                </a:solidFill>
                <a:latin typeface="+mj-lt"/>
              </a:rPr>
              <a:t>$200k+ seed funding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C8F"/>
              </a:solidFill>
              <a:latin typeface="+mj-lt"/>
            </a:endParaRP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2C8F"/>
                </a:solidFill>
                <a:latin typeface="+mj-lt"/>
              </a:rPr>
              <a:t>$750k+ revenue growth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C8F"/>
              </a:solidFill>
              <a:latin typeface="+mj-lt"/>
            </a:endParaRP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2C8F"/>
                </a:solidFill>
                <a:latin typeface="+mj-lt"/>
              </a:rPr>
              <a:t>$400k+ grant funding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C8F"/>
              </a:solidFill>
              <a:latin typeface="+mj-lt"/>
            </a:endParaRP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2C8F"/>
                </a:solidFill>
                <a:latin typeface="+mj-lt"/>
              </a:rPr>
              <a:t>$100k+ loan funding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C8F"/>
              </a:solidFill>
              <a:latin typeface="+mj-lt"/>
            </a:endParaRP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2C8F"/>
                </a:solidFill>
                <a:latin typeface="+mj-lt"/>
              </a:rPr>
              <a:t>$100k+ angel capital funding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C8F"/>
              </a:solidFill>
              <a:latin typeface="+mj-lt"/>
            </a:endParaRP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2C8F"/>
                </a:solidFill>
                <a:latin typeface="+mj-lt"/>
              </a:rPr>
              <a:t>10 FTE jobs created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C8F"/>
              </a:solidFill>
              <a:latin typeface="+mj-lt"/>
            </a:endParaRP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2C8F"/>
                </a:solidFill>
                <a:latin typeface="+mj-lt"/>
              </a:rPr>
              <a:t>4+ patents/copyrights/trade secrets filed or contractually protected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5EBE325-C2AB-9D76-71CC-F5307D1EB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0" y="180284"/>
            <a:ext cx="5590430" cy="1225296"/>
          </a:xfrm>
        </p:spPr>
        <p:txBody>
          <a:bodyPr/>
          <a:lstStyle/>
          <a:p>
            <a:r>
              <a:rPr lang="en-US" dirty="0"/>
              <a:t>2023-2024 Goals</a:t>
            </a:r>
          </a:p>
        </p:txBody>
      </p:sp>
      <p:pic>
        <p:nvPicPr>
          <p:cNvPr id="9" name="Graphic 8" descr="Bar graph with upward trend with solid fill">
            <a:extLst>
              <a:ext uri="{FF2B5EF4-FFF2-40B4-BE49-F238E27FC236}">
                <a16:creationId xmlns:a16="http://schemas.microsoft.com/office/drawing/2014/main" id="{74780C90-A21F-C277-4EB5-2DDEDBEBC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9095" y="2360999"/>
            <a:ext cx="3486443" cy="348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16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B77556A4-3299-BFA2-D2C1-EA5FBD460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39746" cy="1495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C3120A-9AA7-2D1B-6E56-C18EDA0B55FE}"/>
              </a:ext>
            </a:extLst>
          </p:cNvPr>
          <p:cNvSpPr txBox="1"/>
          <p:nvPr/>
        </p:nvSpPr>
        <p:spPr>
          <a:xfrm>
            <a:off x="195831" y="1815569"/>
            <a:ext cx="70338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400" u="sng" dirty="0">
                <a:solidFill>
                  <a:srgbClr val="202C8F"/>
                </a:solidFill>
                <a:latin typeface="+mj-lt"/>
              </a:rPr>
              <a:t>Aerospace R&amp;D</a:t>
            </a:r>
          </a:p>
          <a:p>
            <a:pPr marL="742950" marR="0" lvl="3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C8F"/>
              </a:solidFill>
              <a:latin typeface="+mj-lt"/>
            </a:endParaRPr>
          </a:p>
          <a:p>
            <a:pPr marL="742950" marR="0" lvl="3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2C8F"/>
                </a:solidFill>
                <a:latin typeface="+mj-lt"/>
              </a:rPr>
              <a:t>5+ projects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C8F"/>
              </a:solidFill>
              <a:latin typeface="+mj-lt"/>
            </a:endParaRP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2C8F"/>
                </a:solidFill>
                <a:latin typeface="+mj-lt"/>
              </a:rPr>
              <a:t>2+ FTE CSUB engineering student hires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1" algn="ctr">
              <a:spcBef>
                <a:spcPts val="0"/>
              </a:spcBef>
              <a:spcAft>
                <a:spcPts val="0"/>
              </a:spcAft>
            </a:pPr>
            <a:endParaRPr lang="en-US" sz="2400" u="sng" dirty="0">
              <a:solidFill>
                <a:srgbClr val="202C8F"/>
              </a:solidFill>
              <a:latin typeface="+mj-lt"/>
            </a:endParaRPr>
          </a:p>
          <a:p>
            <a:pPr marL="0" marR="0" lvl="1" algn="ctr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solidFill>
                  <a:srgbClr val="202C8F"/>
                </a:solidFill>
                <a:latin typeface="+mj-lt"/>
              </a:rPr>
              <a:t>Energy &amp; Agriculture R&amp;D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2C8F"/>
                </a:solidFill>
                <a:latin typeface="+mj-lt"/>
              </a:rPr>
              <a:t>2+ projects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C8F"/>
              </a:solidFill>
              <a:latin typeface="+mj-lt"/>
            </a:endParaRP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2C8F"/>
                </a:solidFill>
                <a:latin typeface="+mj-lt"/>
              </a:rPr>
              <a:t>1+ FTE CSUB engineering student hires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5EBE325-C2AB-9D76-71CC-F5307D1EB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0" y="180284"/>
            <a:ext cx="5590430" cy="1225296"/>
          </a:xfrm>
        </p:spPr>
        <p:txBody>
          <a:bodyPr/>
          <a:lstStyle/>
          <a:p>
            <a:r>
              <a:rPr lang="en-US" dirty="0"/>
              <a:t>2023-2024 Goals</a:t>
            </a:r>
          </a:p>
        </p:txBody>
      </p:sp>
      <p:pic>
        <p:nvPicPr>
          <p:cNvPr id="9" name="Graphic 8" descr="Bar graph with upward trend with solid fill">
            <a:extLst>
              <a:ext uri="{FF2B5EF4-FFF2-40B4-BE49-F238E27FC236}">
                <a16:creationId xmlns:a16="http://schemas.microsoft.com/office/drawing/2014/main" id="{74780C90-A21F-C277-4EB5-2DDEDBEBC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9095" y="2360999"/>
            <a:ext cx="3486443" cy="348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64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B77556A4-3299-BFA2-D2C1-EA5FBD460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39746" cy="1495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C3120A-9AA7-2D1B-6E56-C18EDA0B55FE}"/>
              </a:ext>
            </a:extLst>
          </p:cNvPr>
          <p:cNvSpPr txBox="1"/>
          <p:nvPr/>
        </p:nvSpPr>
        <p:spPr>
          <a:xfrm>
            <a:off x="195830" y="1815569"/>
            <a:ext cx="7161573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400" u="sng" dirty="0">
                <a:solidFill>
                  <a:srgbClr val="202C8F"/>
                </a:solidFill>
                <a:latin typeface="+mj-lt"/>
              </a:rPr>
              <a:t>Founders Club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2C8F"/>
                </a:solidFill>
                <a:latin typeface="+mj-lt"/>
              </a:rPr>
              <a:t>Founders League top 9 “playoff” pitch competition during Global Entrepreneurship Week (Nov. 13-17, 2023)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02C8F"/>
              </a:solidFill>
              <a:latin typeface="+mj-lt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02C8F"/>
              </a:solidFill>
              <a:latin typeface="+mj-lt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2C8F"/>
                </a:solidFill>
                <a:latin typeface="+mj-lt"/>
              </a:rPr>
              <a:t>Participation by top CSUB venture teams in CSU-wide Sunstone Capital pitch competition (Spring 2024)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5EBE325-C2AB-9D76-71CC-F5307D1EB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0" y="180284"/>
            <a:ext cx="5590430" cy="1225296"/>
          </a:xfrm>
        </p:spPr>
        <p:txBody>
          <a:bodyPr/>
          <a:lstStyle/>
          <a:p>
            <a:r>
              <a:rPr lang="en-US" dirty="0"/>
              <a:t>2023-2024 Goals</a:t>
            </a:r>
          </a:p>
        </p:txBody>
      </p:sp>
      <p:pic>
        <p:nvPicPr>
          <p:cNvPr id="2" name="Graphic 1" descr="Bar graph with upward trend with solid fill">
            <a:extLst>
              <a:ext uri="{FF2B5EF4-FFF2-40B4-BE49-F238E27FC236}">
                <a16:creationId xmlns:a16="http://schemas.microsoft.com/office/drawing/2014/main" id="{414F4715-DA97-FA59-CA0E-729DBDF02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9095" y="2360999"/>
            <a:ext cx="3486443" cy="348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0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8438558_Win32_v2" id="{4C05A457-285D-454C-A9EA-F338443A797C}" vid="{298C0BDB-2F83-41C5-B87D-3BE7246FD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7EB4D8-2DC8-4900-B296-3F8E8CD9E6A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A1D2ED2F-BDEE-47B8-82AA-B088E838B0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2982D6-A655-4F26-86D7-B5C32A625E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{A1D057B9-7AA6-402C-A3EB-E94D5EBCC34F}tf78438558_win32</Template>
  <TotalTime>154</TotalTime>
  <Words>286</Words>
  <Application>Microsoft Office PowerPoint</Application>
  <PresentationFormat>Widescreen</PresentationFormat>
  <Paragraphs>106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Sabon Next LT</vt:lpstr>
      <vt:lpstr>Office Theme</vt:lpstr>
      <vt:lpstr>CSUB Entrepreneurship &amp; INNOVATION Programs</vt:lpstr>
      <vt:lpstr>OVERVIEW of programs</vt:lpstr>
      <vt:lpstr>2022-2023 accelerator Metrics</vt:lpstr>
      <vt:lpstr>2022-2023 accelerator Metrics</vt:lpstr>
      <vt:lpstr>Campus Aerospace recruiting</vt:lpstr>
      <vt:lpstr>Aerospace r&amp;D projects</vt:lpstr>
      <vt:lpstr>2023-2024 Goals</vt:lpstr>
      <vt:lpstr>2023-2024 Goals</vt:lpstr>
      <vt:lpstr>2023-2024 Goals</vt:lpstr>
      <vt:lpstr>2023-2024 Goals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CSUB Entrepreneurship &amp; INNOVATION Programs</dc:title>
  <dc:subject/>
  <dc:creator>Jeremy Alan Woods</dc:creator>
  <cp:lastModifiedBy>Jeremy Alan Woods</cp:lastModifiedBy>
  <cp:revision>5</cp:revision>
  <dcterms:created xsi:type="dcterms:W3CDTF">2023-09-06T02:08:39Z</dcterms:created>
  <dcterms:modified xsi:type="dcterms:W3CDTF">2023-09-22T07:09:51Z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